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4" r:id="rId6"/>
    <p:sldId id="260" r:id="rId7"/>
    <p:sldId id="266" r:id="rId8"/>
    <p:sldId id="290" r:id="rId9"/>
    <p:sldId id="291" r:id="rId10"/>
    <p:sldId id="271" r:id="rId11"/>
    <p:sldId id="270" r:id="rId12"/>
    <p:sldId id="273" r:id="rId13"/>
    <p:sldId id="274" r:id="rId14"/>
    <p:sldId id="288" r:id="rId15"/>
    <p:sldId id="262" r:id="rId16"/>
    <p:sldId id="263" r:id="rId17"/>
    <p:sldId id="293" r:id="rId18"/>
    <p:sldId id="292" r:id="rId19"/>
    <p:sldId id="283" r:id="rId20"/>
    <p:sldId id="284" r:id="rId21"/>
    <p:sldId id="286" r:id="rId22"/>
    <p:sldId id="276" r:id="rId23"/>
    <p:sldId id="285" r:id="rId24"/>
    <p:sldId id="278" r:id="rId25"/>
    <p:sldId id="279" r:id="rId26"/>
    <p:sldId id="294" r:id="rId27"/>
    <p:sldId id="280" r:id="rId28"/>
    <p:sldId id="281" r:id="rId29"/>
    <p:sldId id="282" r:id="rId30"/>
    <p:sldId id="287" r:id="rId3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CBEE6-2608-49BC-BC5E-D1F3E73442A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F6375013-D12F-4051-B0E1-AE707A0BD2DA}">
      <dgm:prSet/>
      <dgm:spPr/>
      <dgm:t>
        <a:bodyPr/>
        <a:lstStyle/>
        <a:p>
          <a:r>
            <a:rPr lang="en-US"/>
            <a:t>ARRL Hints and Kinks, Notes on Lightening Protection for open-wire Feed Lines</a:t>
          </a:r>
        </a:p>
      </dgm:t>
    </dgm:pt>
    <dgm:pt modelId="{05614335-3147-4839-AD41-2DFAF6E68735}" type="parTrans" cxnId="{86DF6E4B-FD48-417A-9B1D-E2559C9019DF}">
      <dgm:prSet/>
      <dgm:spPr/>
      <dgm:t>
        <a:bodyPr/>
        <a:lstStyle/>
        <a:p>
          <a:endParaRPr lang="en-US"/>
        </a:p>
      </dgm:t>
    </dgm:pt>
    <dgm:pt modelId="{FE71703E-A4D4-49B6-8979-93D517593233}" type="sibTrans" cxnId="{86DF6E4B-FD48-417A-9B1D-E2559C9019DF}">
      <dgm:prSet/>
      <dgm:spPr/>
      <dgm:t>
        <a:bodyPr/>
        <a:lstStyle/>
        <a:p>
          <a:endParaRPr lang="en-US"/>
        </a:p>
      </dgm:t>
    </dgm:pt>
    <dgm:pt modelId="{796586E0-23D3-402E-89EE-30CE8B54BCA3}">
      <dgm:prSet/>
      <dgm:spPr/>
      <dgm:t>
        <a:bodyPr/>
        <a:lstStyle/>
        <a:p>
          <a:r>
            <a:rPr lang="en-US"/>
            <a:t>ARRL NOVEMBER 1996 QST Lab Notes</a:t>
          </a:r>
        </a:p>
      </dgm:t>
    </dgm:pt>
    <dgm:pt modelId="{BF5CF369-C188-45E4-82A1-B98A6F76F0BC}" type="parTrans" cxnId="{6973898F-4B86-4F2B-A999-668489A217BF}">
      <dgm:prSet/>
      <dgm:spPr/>
      <dgm:t>
        <a:bodyPr/>
        <a:lstStyle/>
        <a:p>
          <a:endParaRPr lang="en-US"/>
        </a:p>
      </dgm:t>
    </dgm:pt>
    <dgm:pt modelId="{8E81BF06-40CF-4684-82AA-25CD9CF51F4D}" type="sibTrans" cxnId="{6973898F-4B86-4F2B-A999-668489A217BF}">
      <dgm:prSet/>
      <dgm:spPr/>
      <dgm:t>
        <a:bodyPr/>
        <a:lstStyle/>
        <a:p>
          <a:endParaRPr lang="en-US"/>
        </a:p>
      </dgm:t>
    </dgm:pt>
    <dgm:pt modelId="{42E064F4-F705-4CB4-BD2C-3869CD8242A1}">
      <dgm:prSet/>
      <dgm:spPr/>
      <dgm:t>
        <a:bodyPr/>
        <a:lstStyle/>
        <a:p>
          <a:r>
            <a:rPr lang="en-US"/>
            <a:t>The Radio Works , reference catalog, Jim Thompson W4THU (sk)</a:t>
          </a:r>
        </a:p>
      </dgm:t>
    </dgm:pt>
    <dgm:pt modelId="{0E5D8D16-5181-4757-A6BB-7A9385344B3D}" type="parTrans" cxnId="{84B539F9-18F0-4690-A7B5-B01571102504}">
      <dgm:prSet/>
      <dgm:spPr/>
      <dgm:t>
        <a:bodyPr/>
        <a:lstStyle/>
        <a:p>
          <a:endParaRPr lang="en-US"/>
        </a:p>
      </dgm:t>
    </dgm:pt>
    <dgm:pt modelId="{6C925878-B07F-4B08-88E7-7D879E9F5056}" type="sibTrans" cxnId="{84B539F9-18F0-4690-A7B5-B01571102504}">
      <dgm:prSet/>
      <dgm:spPr/>
      <dgm:t>
        <a:bodyPr/>
        <a:lstStyle/>
        <a:p>
          <a:endParaRPr lang="en-US"/>
        </a:p>
      </dgm:t>
    </dgm:pt>
    <dgm:pt modelId="{8DDECCCB-5280-4E9A-A6CF-19CF784EAC03}">
      <dgm:prSet/>
      <dgm:spPr/>
      <dgm:t>
        <a:bodyPr/>
        <a:lstStyle/>
        <a:p>
          <a:r>
            <a:rPr lang="en-US"/>
            <a:t>Douglas Campbell, N1CWR, </a:t>
          </a:r>
          <a:r>
            <a:rPr lang="en-US" i="1"/>
            <a:t>The Multiband Tuned Doublet Antenna December 1999</a:t>
          </a:r>
          <a:endParaRPr lang="en-US"/>
        </a:p>
      </dgm:t>
    </dgm:pt>
    <dgm:pt modelId="{BB859C90-8937-4A5A-A8C5-803135767221}" type="parTrans" cxnId="{48000E33-A92D-486D-9799-1D92112520D1}">
      <dgm:prSet/>
      <dgm:spPr/>
      <dgm:t>
        <a:bodyPr/>
        <a:lstStyle/>
        <a:p>
          <a:endParaRPr lang="en-US"/>
        </a:p>
      </dgm:t>
    </dgm:pt>
    <dgm:pt modelId="{222ACD2B-7498-4E71-9B78-1C1624EA8B0F}" type="sibTrans" cxnId="{48000E33-A92D-486D-9799-1D92112520D1}">
      <dgm:prSet/>
      <dgm:spPr/>
      <dgm:t>
        <a:bodyPr/>
        <a:lstStyle/>
        <a:p>
          <a:endParaRPr lang="en-US"/>
        </a:p>
      </dgm:t>
    </dgm:pt>
    <dgm:pt modelId="{9F340769-B8B6-471D-9516-D957F615DE03}">
      <dgm:prSet/>
      <dgm:spPr/>
      <dgm:t>
        <a:bodyPr/>
        <a:lstStyle/>
        <a:p>
          <a:r>
            <a:rPr lang="en-US" i="1"/>
            <a:t>The Radio Room, article by AJ8MH, December 2011.</a:t>
          </a:r>
          <a:endParaRPr lang="en-US"/>
        </a:p>
      </dgm:t>
    </dgm:pt>
    <dgm:pt modelId="{3A0D2CE8-E1A8-44A6-8D5C-C64D3796FD67}" type="parTrans" cxnId="{EF3E4C3A-FE8E-4897-B1DD-1803889DF578}">
      <dgm:prSet/>
      <dgm:spPr/>
      <dgm:t>
        <a:bodyPr/>
        <a:lstStyle/>
        <a:p>
          <a:endParaRPr lang="en-US"/>
        </a:p>
      </dgm:t>
    </dgm:pt>
    <dgm:pt modelId="{CE905F89-933E-4B6A-9633-5993F660F89C}" type="sibTrans" cxnId="{EF3E4C3A-FE8E-4897-B1DD-1803889DF578}">
      <dgm:prSet/>
      <dgm:spPr/>
      <dgm:t>
        <a:bodyPr/>
        <a:lstStyle/>
        <a:p>
          <a:endParaRPr lang="en-US"/>
        </a:p>
      </dgm:t>
    </dgm:pt>
    <dgm:pt modelId="{94C94D04-C25B-4F9A-B69C-1F1372C78291}" type="pres">
      <dgm:prSet presAssocID="{117CBEE6-2608-49BC-BC5E-D1F3E73442A5}" presName="vert0" presStyleCnt="0">
        <dgm:presLayoutVars>
          <dgm:dir/>
          <dgm:animOne val="branch"/>
          <dgm:animLvl val="lvl"/>
        </dgm:presLayoutVars>
      </dgm:prSet>
      <dgm:spPr/>
    </dgm:pt>
    <dgm:pt modelId="{34E058DB-1542-4446-BAAC-E5A3D14F3BBE}" type="pres">
      <dgm:prSet presAssocID="{F6375013-D12F-4051-B0E1-AE707A0BD2DA}" presName="thickLine" presStyleLbl="alignNode1" presStyleIdx="0" presStyleCnt="5"/>
      <dgm:spPr/>
    </dgm:pt>
    <dgm:pt modelId="{11D0CED8-4C6E-4F63-A2FA-58AF0F2DA6B4}" type="pres">
      <dgm:prSet presAssocID="{F6375013-D12F-4051-B0E1-AE707A0BD2DA}" presName="horz1" presStyleCnt="0"/>
      <dgm:spPr/>
    </dgm:pt>
    <dgm:pt modelId="{58ACC3C0-FD84-40FC-B0F1-EDA5CA09C783}" type="pres">
      <dgm:prSet presAssocID="{F6375013-D12F-4051-B0E1-AE707A0BD2DA}" presName="tx1" presStyleLbl="revTx" presStyleIdx="0" presStyleCnt="5"/>
      <dgm:spPr/>
    </dgm:pt>
    <dgm:pt modelId="{DA91AEA9-44B1-48E7-A944-FBEEBB52AA9A}" type="pres">
      <dgm:prSet presAssocID="{F6375013-D12F-4051-B0E1-AE707A0BD2DA}" presName="vert1" presStyleCnt="0"/>
      <dgm:spPr/>
    </dgm:pt>
    <dgm:pt modelId="{6756C577-7D0A-4AB0-825E-F34340931D71}" type="pres">
      <dgm:prSet presAssocID="{796586E0-23D3-402E-89EE-30CE8B54BCA3}" presName="thickLine" presStyleLbl="alignNode1" presStyleIdx="1" presStyleCnt="5"/>
      <dgm:spPr/>
    </dgm:pt>
    <dgm:pt modelId="{56E59D56-3D14-4B64-BA48-CC1A44940B4D}" type="pres">
      <dgm:prSet presAssocID="{796586E0-23D3-402E-89EE-30CE8B54BCA3}" presName="horz1" presStyleCnt="0"/>
      <dgm:spPr/>
    </dgm:pt>
    <dgm:pt modelId="{D2990C2C-008A-4BA0-A7DC-230CD64AB38E}" type="pres">
      <dgm:prSet presAssocID="{796586E0-23D3-402E-89EE-30CE8B54BCA3}" presName="tx1" presStyleLbl="revTx" presStyleIdx="1" presStyleCnt="5"/>
      <dgm:spPr/>
    </dgm:pt>
    <dgm:pt modelId="{A5CB4E02-37A5-44C0-8391-230FD6DA5A16}" type="pres">
      <dgm:prSet presAssocID="{796586E0-23D3-402E-89EE-30CE8B54BCA3}" presName="vert1" presStyleCnt="0"/>
      <dgm:spPr/>
    </dgm:pt>
    <dgm:pt modelId="{E4D7F271-B3BB-4AA2-B6FC-5C0497C7986F}" type="pres">
      <dgm:prSet presAssocID="{42E064F4-F705-4CB4-BD2C-3869CD8242A1}" presName="thickLine" presStyleLbl="alignNode1" presStyleIdx="2" presStyleCnt="5"/>
      <dgm:spPr/>
    </dgm:pt>
    <dgm:pt modelId="{A27C4341-2EB6-44F7-92A0-ED58920D9AA8}" type="pres">
      <dgm:prSet presAssocID="{42E064F4-F705-4CB4-BD2C-3869CD8242A1}" presName="horz1" presStyleCnt="0"/>
      <dgm:spPr/>
    </dgm:pt>
    <dgm:pt modelId="{BE60B55D-1AE1-40BB-8868-FD8AEA5AB3F3}" type="pres">
      <dgm:prSet presAssocID="{42E064F4-F705-4CB4-BD2C-3869CD8242A1}" presName="tx1" presStyleLbl="revTx" presStyleIdx="2" presStyleCnt="5"/>
      <dgm:spPr/>
    </dgm:pt>
    <dgm:pt modelId="{4D473152-E440-4BA7-BD6D-AD25BF506140}" type="pres">
      <dgm:prSet presAssocID="{42E064F4-F705-4CB4-BD2C-3869CD8242A1}" presName="vert1" presStyleCnt="0"/>
      <dgm:spPr/>
    </dgm:pt>
    <dgm:pt modelId="{C6D85889-46DD-4CE0-92B0-40C310680947}" type="pres">
      <dgm:prSet presAssocID="{8DDECCCB-5280-4E9A-A6CF-19CF784EAC03}" presName="thickLine" presStyleLbl="alignNode1" presStyleIdx="3" presStyleCnt="5"/>
      <dgm:spPr/>
    </dgm:pt>
    <dgm:pt modelId="{015EE313-8E65-40B0-AB38-EC10F5FF5940}" type="pres">
      <dgm:prSet presAssocID="{8DDECCCB-5280-4E9A-A6CF-19CF784EAC03}" presName="horz1" presStyleCnt="0"/>
      <dgm:spPr/>
    </dgm:pt>
    <dgm:pt modelId="{340FCFE8-6A3C-4D34-A2F6-E8519871E2C3}" type="pres">
      <dgm:prSet presAssocID="{8DDECCCB-5280-4E9A-A6CF-19CF784EAC03}" presName="tx1" presStyleLbl="revTx" presStyleIdx="3" presStyleCnt="5"/>
      <dgm:spPr/>
    </dgm:pt>
    <dgm:pt modelId="{41F58905-D896-47BA-A0B8-042E9A916306}" type="pres">
      <dgm:prSet presAssocID="{8DDECCCB-5280-4E9A-A6CF-19CF784EAC03}" presName="vert1" presStyleCnt="0"/>
      <dgm:spPr/>
    </dgm:pt>
    <dgm:pt modelId="{0875513B-874B-4D12-A119-F6657A1D705F}" type="pres">
      <dgm:prSet presAssocID="{9F340769-B8B6-471D-9516-D957F615DE03}" presName="thickLine" presStyleLbl="alignNode1" presStyleIdx="4" presStyleCnt="5"/>
      <dgm:spPr/>
    </dgm:pt>
    <dgm:pt modelId="{4DD58A76-6EB7-4A89-AA39-EBBAF1C2CC15}" type="pres">
      <dgm:prSet presAssocID="{9F340769-B8B6-471D-9516-D957F615DE03}" presName="horz1" presStyleCnt="0"/>
      <dgm:spPr/>
    </dgm:pt>
    <dgm:pt modelId="{D0980A50-6B6B-4547-8302-2C7A9B1DCC98}" type="pres">
      <dgm:prSet presAssocID="{9F340769-B8B6-471D-9516-D957F615DE03}" presName="tx1" presStyleLbl="revTx" presStyleIdx="4" presStyleCnt="5"/>
      <dgm:spPr/>
    </dgm:pt>
    <dgm:pt modelId="{05F37118-E8EB-4F74-A015-1FED9E10D581}" type="pres">
      <dgm:prSet presAssocID="{9F340769-B8B6-471D-9516-D957F615DE03}" presName="vert1" presStyleCnt="0"/>
      <dgm:spPr/>
    </dgm:pt>
  </dgm:ptLst>
  <dgm:cxnLst>
    <dgm:cxn modelId="{3CDC541F-9594-4A77-9BAF-FEAF2752ECC2}" type="presOf" srcId="{8DDECCCB-5280-4E9A-A6CF-19CF784EAC03}" destId="{340FCFE8-6A3C-4D34-A2F6-E8519871E2C3}" srcOrd="0" destOrd="0" presId="urn:microsoft.com/office/officeart/2008/layout/LinedList"/>
    <dgm:cxn modelId="{48000E33-A92D-486D-9799-1D92112520D1}" srcId="{117CBEE6-2608-49BC-BC5E-D1F3E73442A5}" destId="{8DDECCCB-5280-4E9A-A6CF-19CF784EAC03}" srcOrd="3" destOrd="0" parTransId="{BB859C90-8937-4A5A-A8C5-803135767221}" sibTransId="{222ACD2B-7498-4E71-9B78-1C1624EA8B0F}"/>
    <dgm:cxn modelId="{EF3E4C3A-FE8E-4897-B1DD-1803889DF578}" srcId="{117CBEE6-2608-49BC-BC5E-D1F3E73442A5}" destId="{9F340769-B8B6-471D-9516-D957F615DE03}" srcOrd="4" destOrd="0" parTransId="{3A0D2CE8-E1A8-44A6-8D5C-C64D3796FD67}" sibTransId="{CE905F89-933E-4B6A-9633-5993F660F89C}"/>
    <dgm:cxn modelId="{BB0C7548-3550-49D8-858F-68E212962220}" type="presOf" srcId="{F6375013-D12F-4051-B0E1-AE707A0BD2DA}" destId="{58ACC3C0-FD84-40FC-B0F1-EDA5CA09C783}" srcOrd="0" destOrd="0" presId="urn:microsoft.com/office/officeart/2008/layout/LinedList"/>
    <dgm:cxn modelId="{86DF6E4B-FD48-417A-9B1D-E2559C9019DF}" srcId="{117CBEE6-2608-49BC-BC5E-D1F3E73442A5}" destId="{F6375013-D12F-4051-B0E1-AE707A0BD2DA}" srcOrd="0" destOrd="0" parTransId="{05614335-3147-4839-AD41-2DFAF6E68735}" sibTransId="{FE71703E-A4D4-49B6-8979-93D517593233}"/>
    <dgm:cxn modelId="{6973898F-4B86-4F2B-A999-668489A217BF}" srcId="{117CBEE6-2608-49BC-BC5E-D1F3E73442A5}" destId="{796586E0-23D3-402E-89EE-30CE8B54BCA3}" srcOrd="1" destOrd="0" parTransId="{BF5CF369-C188-45E4-82A1-B98A6F76F0BC}" sibTransId="{8E81BF06-40CF-4684-82AA-25CD9CF51F4D}"/>
    <dgm:cxn modelId="{67299CB4-0F13-43A0-8594-E67641F067BB}" type="presOf" srcId="{117CBEE6-2608-49BC-BC5E-D1F3E73442A5}" destId="{94C94D04-C25B-4F9A-B69C-1F1372C78291}" srcOrd="0" destOrd="0" presId="urn:microsoft.com/office/officeart/2008/layout/LinedList"/>
    <dgm:cxn modelId="{F081F6D5-BC4A-461C-861F-3584EDF24E4B}" type="presOf" srcId="{42E064F4-F705-4CB4-BD2C-3869CD8242A1}" destId="{BE60B55D-1AE1-40BB-8868-FD8AEA5AB3F3}" srcOrd="0" destOrd="0" presId="urn:microsoft.com/office/officeart/2008/layout/LinedList"/>
    <dgm:cxn modelId="{126C98E9-30F0-4B39-A001-131075FA5539}" type="presOf" srcId="{796586E0-23D3-402E-89EE-30CE8B54BCA3}" destId="{D2990C2C-008A-4BA0-A7DC-230CD64AB38E}" srcOrd="0" destOrd="0" presId="urn:microsoft.com/office/officeart/2008/layout/LinedList"/>
    <dgm:cxn modelId="{110299EE-20F4-4671-87FE-642B6FD0FA1A}" type="presOf" srcId="{9F340769-B8B6-471D-9516-D957F615DE03}" destId="{D0980A50-6B6B-4547-8302-2C7A9B1DCC98}" srcOrd="0" destOrd="0" presId="urn:microsoft.com/office/officeart/2008/layout/LinedList"/>
    <dgm:cxn modelId="{84B539F9-18F0-4690-A7B5-B01571102504}" srcId="{117CBEE6-2608-49BC-BC5E-D1F3E73442A5}" destId="{42E064F4-F705-4CB4-BD2C-3869CD8242A1}" srcOrd="2" destOrd="0" parTransId="{0E5D8D16-5181-4757-A6BB-7A9385344B3D}" sibTransId="{6C925878-B07F-4B08-88E7-7D879E9F5056}"/>
    <dgm:cxn modelId="{B55FC162-A4F0-47AC-BAEF-D061519631A7}" type="presParOf" srcId="{94C94D04-C25B-4F9A-B69C-1F1372C78291}" destId="{34E058DB-1542-4446-BAAC-E5A3D14F3BBE}" srcOrd="0" destOrd="0" presId="urn:microsoft.com/office/officeart/2008/layout/LinedList"/>
    <dgm:cxn modelId="{1F405C1B-DCE3-4E6B-B7A7-43B10C9DE315}" type="presParOf" srcId="{94C94D04-C25B-4F9A-B69C-1F1372C78291}" destId="{11D0CED8-4C6E-4F63-A2FA-58AF0F2DA6B4}" srcOrd="1" destOrd="0" presId="urn:microsoft.com/office/officeart/2008/layout/LinedList"/>
    <dgm:cxn modelId="{E39CC5A6-4787-43ED-8E0D-F894EA3DF4E7}" type="presParOf" srcId="{11D0CED8-4C6E-4F63-A2FA-58AF0F2DA6B4}" destId="{58ACC3C0-FD84-40FC-B0F1-EDA5CA09C783}" srcOrd="0" destOrd="0" presId="urn:microsoft.com/office/officeart/2008/layout/LinedList"/>
    <dgm:cxn modelId="{46529F51-4B88-41F5-8F99-56F16BEF6FF2}" type="presParOf" srcId="{11D0CED8-4C6E-4F63-A2FA-58AF0F2DA6B4}" destId="{DA91AEA9-44B1-48E7-A944-FBEEBB52AA9A}" srcOrd="1" destOrd="0" presId="urn:microsoft.com/office/officeart/2008/layout/LinedList"/>
    <dgm:cxn modelId="{7B22A05E-8689-48CB-BFD3-CD917FFC5344}" type="presParOf" srcId="{94C94D04-C25B-4F9A-B69C-1F1372C78291}" destId="{6756C577-7D0A-4AB0-825E-F34340931D71}" srcOrd="2" destOrd="0" presId="urn:microsoft.com/office/officeart/2008/layout/LinedList"/>
    <dgm:cxn modelId="{3305309D-5743-4BB3-9D3F-1BE9A134B55D}" type="presParOf" srcId="{94C94D04-C25B-4F9A-B69C-1F1372C78291}" destId="{56E59D56-3D14-4B64-BA48-CC1A44940B4D}" srcOrd="3" destOrd="0" presId="urn:microsoft.com/office/officeart/2008/layout/LinedList"/>
    <dgm:cxn modelId="{FF691659-8ADB-44C1-9DD5-54149C7A4978}" type="presParOf" srcId="{56E59D56-3D14-4B64-BA48-CC1A44940B4D}" destId="{D2990C2C-008A-4BA0-A7DC-230CD64AB38E}" srcOrd="0" destOrd="0" presId="urn:microsoft.com/office/officeart/2008/layout/LinedList"/>
    <dgm:cxn modelId="{C0E21EFD-5095-46A7-8AD0-3BC170878FA5}" type="presParOf" srcId="{56E59D56-3D14-4B64-BA48-CC1A44940B4D}" destId="{A5CB4E02-37A5-44C0-8391-230FD6DA5A16}" srcOrd="1" destOrd="0" presId="urn:microsoft.com/office/officeart/2008/layout/LinedList"/>
    <dgm:cxn modelId="{5822C6A2-3C0E-4E42-9747-3BC9DEFAA6CF}" type="presParOf" srcId="{94C94D04-C25B-4F9A-B69C-1F1372C78291}" destId="{E4D7F271-B3BB-4AA2-B6FC-5C0497C7986F}" srcOrd="4" destOrd="0" presId="urn:microsoft.com/office/officeart/2008/layout/LinedList"/>
    <dgm:cxn modelId="{69C298C0-AA4B-4760-B5BF-FE55E6BAD7ED}" type="presParOf" srcId="{94C94D04-C25B-4F9A-B69C-1F1372C78291}" destId="{A27C4341-2EB6-44F7-92A0-ED58920D9AA8}" srcOrd="5" destOrd="0" presId="urn:microsoft.com/office/officeart/2008/layout/LinedList"/>
    <dgm:cxn modelId="{1ACE263A-0025-45E4-B2E2-23EBABDC0F91}" type="presParOf" srcId="{A27C4341-2EB6-44F7-92A0-ED58920D9AA8}" destId="{BE60B55D-1AE1-40BB-8868-FD8AEA5AB3F3}" srcOrd="0" destOrd="0" presId="urn:microsoft.com/office/officeart/2008/layout/LinedList"/>
    <dgm:cxn modelId="{8E3CBE6E-A903-4898-94BE-445181E72876}" type="presParOf" srcId="{A27C4341-2EB6-44F7-92A0-ED58920D9AA8}" destId="{4D473152-E440-4BA7-BD6D-AD25BF506140}" srcOrd="1" destOrd="0" presId="urn:microsoft.com/office/officeart/2008/layout/LinedList"/>
    <dgm:cxn modelId="{0ABE58FF-8CE6-4090-843D-5CCD474B4937}" type="presParOf" srcId="{94C94D04-C25B-4F9A-B69C-1F1372C78291}" destId="{C6D85889-46DD-4CE0-92B0-40C310680947}" srcOrd="6" destOrd="0" presId="urn:microsoft.com/office/officeart/2008/layout/LinedList"/>
    <dgm:cxn modelId="{F8D697B8-805E-42A3-B60E-6A727AC236E7}" type="presParOf" srcId="{94C94D04-C25B-4F9A-B69C-1F1372C78291}" destId="{015EE313-8E65-40B0-AB38-EC10F5FF5940}" srcOrd="7" destOrd="0" presId="urn:microsoft.com/office/officeart/2008/layout/LinedList"/>
    <dgm:cxn modelId="{57562301-CFC0-4EBF-8859-9DAE7BE26850}" type="presParOf" srcId="{015EE313-8E65-40B0-AB38-EC10F5FF5940}" destId="{340FCFE8-6A3C-4D34-A2F6-E8519871E2C3}" srcOrd="0" destOrd="0" presId="urn:microsoft.com/office/officeart/2008/layout/LinedList"/>
    <dgm:cxn modelId="{D25F095C-F256-48F3-B7FB-541B5926CC79}" type="presParOf" srcId="{015EE313-8E65-40B0-AB38-EC10F5FF5940}" destId="{41F58905-D896-47BA-A0B8-042E9A916306}" srcOrd="1" destOrd="0" presId="urn:microsoft.com/office/officeart/2008/layout/LinedList"/>
    <dgm:cxn modelId="{B23B04D1-4C37-4691-9FDC-8BD3BA51D8CB}" type="presParOf" srcId="{94C94D04-C25B-4F9A-B69C-1F1372C78291}" destId="{0875513B-874B-4D12-A119-F6657A1D705F}" srcOrd="8" destOrd="0" presId="urn:microsoft.com/office/officeart/2008/layout/LinedList"/>
    <dgm:cxn modelId="{EC2F2B51-1FAA-4793-B910-8E164ABDEFB0}" type="presParOf" srcId="{94C94D04-C25B-4F9A-B69C-1F1372C78291}" destId="{4DD58A76-6EB7-4A89-AA39-EBBAF1C2CC15}" srcOrd="9" destOrd="0" presId="urn:microsoft.com/office/officeart/2008/layout/LinedList"/>
    <dgm:cxn modelId="{5D4D3369-923F-4DB4-A253-C143DCE51E67}" type="presParOf" srcId="{4DD58A76-6EB7-4A89-AA39-EBBAF1C2CC15}" destId="{D0980A50-6B6B-4547-8302-2C7A9B1DCC98}" srcOrd="0" destOrd="0" presId="urn:microsoft.com/office/officeart/2008/layout/LinedList"/>
    <dgm:cxn modelId="{2C9609E6-F00C-4D02-84F4-BB1D84209605}" type="presParOf" srcId="{4DD58A76-6EB7-4A89-AA39-EBBAF1C2CC15}" destId="{05F37118-E8EB-4F74-A015-1FED9E10D58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058DB-1542-4446-BAAC-E5A3D14F3BBE}">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CC3C0-FD84-40FC-B0F1-EDA5CA09C783}">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ARRL Hints and Kinks, Notes on Lightening Protection for open-wire Feed Lines</a:t>
          </a:r>
        </a:p>
      </dsp:txBody>
      <dsp:txXfrm>
        <a:off x="0" y="675"/>
        <a:ext cx="6900512" cy="1106957"/>
      </dsp:txXfrm>
    </dsp:sp>
    <dsp:sp modelId="{6756C577-7D0A-4AB0-825E-F34340931D71}">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990C2C-008A-4BA0-A7DC-230CD64AB38E}">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ARRL NOVEMBER 1996 QST Lab Notes</a:t>
          </a:r>
        </a:p>
      </dsp:txBody>
      <dsp:txXfrm>
        <a:off x="0" y="1107633"/>
        <a:ext cx="6900512" cy="1106957"/>
      </dsp:txXfrm>
    </dsp:sp>
    <dsp:sp modelId="{E4D7F271-B3BB-4AA2-B6FC-5C0497C7986F}">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60B55D-1AE1-40BB-8868-FD8AEA5AB3F3}">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The Radio Works , reference catalog, Jim Thompson W4THU (sk)</a:t>
          </a:r>
        </a:p>
      </dsp:txBody>
      <dsp:txXfrm>
        <a:off x="0" y="2214591"/>
        <a:ext cx="6900512" cy="1106957"/>
      </dsp:txXfrm>
    </dsp:sp>
    <dsp:sp modelId="{C6D85889-46DD-4CE0-92B0-40C310680947}">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0FCFE8-6A3C-4D34-A2F6-E8519871E2C3}">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Douglas Campbell, N1CWR, </a:t>
          </a:r>
          <a:r>
            <a:rPr lang="en-US" sz="3000" i="1" kern="1200"/>
            <a:t>The Multiband Tuned Doublet Antenna December 1999</a:t>
          </a:r>
          <a:endParaRPr lang="en-US" sz="3000" kern="1200"/>
        </a:p>
      </dsp:txBody>
      <dsp:txXfrm>
        <a:off x="0" y="3321549"/>
        <a:ext cx="6900512" cy="1106957"/>
      </dsp:txXfrm>
    </dsp:sp>
    <dsp:sp modelId="{0875513B-874B-4D12-A119-F6657A1D705F}">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980A50-6B6B-4547-8302-2C7A9B1DCC98}">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i="1" kern="1200"/>
            <a:t>The Radio Room, article by AJ8MH, December 2011.</a:t>
          </a:r>
          <a:endParaRPr lang="en-US" sz="3000" kern="1200"/>
        </a:p>
      </dsp:txBody>
      <dsp:txXfrm>
        <a:off x="0" y="4428507"/>
        <a:ext cx="6900512" cy="11069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98F4B2F-3CB8-4785-9B8D-0043794AE3CF}" type="datetimeFigureOut">
              <a:rPr lang="en-US" smtClean="0"/>
              <a:t>2/16/2023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A55927E-B9AD-4E82-974B-1D6F2959FEA5}" type="slidenum">
              <a:rPr lang="en-US" smtClean="0"/>
              <a:t>‹#›</a:t>
            </a:fld>
            <a:endParaRPr lang="en-US"/>
          </a:p>
        </p:txBody>
      </p:sp>
    </p:spTree>
    <p:extLst>
      <p:ext uri="{BB962C8B-B14F-4D97-AF65-F5344CB8AC3E}">
        <p14:creationId xmlns:p14="http://schemas.microsoft.com/office/powerpoint/2010/main" val="2026806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a:t>
            </a:fld>
            <a:endParaRPr lang="en-US"/>
          </a:p>
        </p:txBody>
      </p:sp>
    </p:spTree>
    <p:extLst>
      <p:ext uri="{BB962C8B-B14F-4D97-AF65-F5344CB8AC3E}">
        <p14:creationId xmlns:p14="http://schemas.microsoft.com/office/powerpoint/2010/main" val="3163424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10</a:t>
            </a:fld>
            <a:endParaRPr lang="en-US"/>
          </a:p>
        </p:txBody>
      </p:sp>
    </p:spTree>
    <p:extLst>
      <p:ext uri="{BB962C8B-B14F-4D97-AF65-F5344CB8AC3E}">
        <p14:creationId xmlns:p14="http://schemas.microsoft.com/office/powerpoint/2010/main" val="560696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11</a:t>
            </a:fld>
            <a:endParaRPr lang="en-US"/>
          </a:p>
        </p:txBody>
      </p:sp>
    </p:spTree>
    <p:extLst>
      <p:ext uri="{BB962C8B-B14F-4D97-AF65-F5344CB8AC3E}">
        <p14:creationId xmlns:p14="http://schemas.microsoft.com/office/powerpoint/2010/main" val="321320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12</a:t>
            </a:fld>
            <a:endParaRPr lang="en-US"/>
          </a:p>
        </p:txBody>
      </p:sp>
    </p:spTree>
    <p:extLst>
      <p:ext uri="{BB962C8B-B14F-4D97-AF65-F5344CB8AC3E}">
        <p14:creationId xmlns:p14="http://schemas.microsoft.com/office/powerpoint/2010/main" val="2220976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13</a:t>
            </a:fld>
            <a:endParaRPr lang="en-US"/>
          </a:p>
        </p:txBody>
      </p:sp>
    </p:spTree>
    <p:extLst>
      <p:ext uri="{BB962C8B-B14F-4D97-AF65-F5344CB8AC3E}">
        <p14:creationId xmlns:p14="http://schemas.microsoft.com/office/powerpoint/2010/main" val="1340924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14</a:t>
            </a:fld>
            <a:endParaRPr lang="en-US"/>
          </a:p>
        </p:txBody>
      </p:sp>
    </p:spTree>
    <p:extLst>
      <p:ext uri="{BB962C8B-B14F-4D97-AF65-F5344CB8AC3E}">
        <p14:creationId xmlns:p14="http://schemas.microsoft.com/office/powerpoint/2010/main" val="1245540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15</a:t>
            </a:fld>
            <a:endParaRPr lang="en-US"/>
          </a:p>
        </p:txBody>
      </p:sp>
    </p:spTree>
    <p:extLst>
      <p:ext uri="{BB962C8B-B14F-4D97-AF65-F5344CB8AC3E}">
        <p14:creationId xmlns:p14="http://schemas.microsoft.com/office/powerpoint/2010/main" val="3451110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16</a:t>
            </a:fld>
            <a:endParaRPr lang="en-US"/>
          </a:p>
        </p:txBody>
      </p:sp>
    </p:spTree>
    <p:extLst>
      <p:ext uri="{BB962C8B-B14F-4D97-AF65-F5344CB8AC3E}">
        <p14:creationId xmlns:p14="http://schemas.microsoft.com/office/powerpoint/2010/main" val="1874505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17</a:t>
            </a:fld>
            <a:endParaRPr lang="en-US"/>
          </a:p>
        </p:txBody>
      </p:sp>
    </p:spTree>
    <p:extLst>
      <p:ext uri="{BB962C8B-B14F-4D97-AF65-F5344CB8AC3E}">
        <p14:creationId xmlns:p14="http://schemas.microsoft.com/office/powerpoint/2010/main" val="3476468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18</a:t>
            </a:fld>
            <a:endParaRPr lang="en-US"/>
          </a:p>
        </p:txBody>
      </p:sp>
    </p:spTree>
    <p:extLst>
      <p:ext uri="{BB962C8B-B14F-4D97-AF65-F5344CB8AC3E}">
        <p14:creationId xmlns:p14="http://schemas.microsoft.com/office/powerpoint/2010/main" val="277910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19</a:t>
            </a:fld>
            <a:endParaRPr lang="en-US"/>
          </a:p>
        </p:txBody>
      </p:sp>
    </p:spTree>
    <p:extLst>
      <p:ext uri="{BB962C8B-B14F-4D97-AF65-F5344CB8AC3E}">
        <p14:creationId xmlns:p14="http://schemas.microsoft.com/office/powerpoint/2010/main" val="423468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a:t>
            </a:fld>
            <a:endParaRPr lang="en-US"/>
          </a:p>
        </p:txBody>
      </p:sp>
    </p:spTree>
    <p:extLst>
      <p:ext uri="{BB962C8B-B14F-4D97-AF65-F5344CB8AC3E}">
        <p14:creationId xmlns:p14="http://schemas.microsoft.com/office/powerpoint/2010/main" val="2250870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20</a:t>
            </a:fld>
            <a:endParaRPr lang="en-US"/>
          </a:p>
        </p:txBody>
      </p:sp>
    </p:spTree>
    <p:extLst>
      <p:ext uri="{BB962C8B-B14F-4D97-AF65-F5344CB8AC3E}">
        <p14:creationId xmlns:p14="http://schemas.microsoft.com/office/powerpoint/2010/main" val="1660663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21</a:t>
            </a:fld>
            <a:endParaRPr lang="en-US"/>
          </a:p>
        </p:txBody>
      </p:sp>
    </p:spTree>
    <p:extLst>
      <p:ext uri="{BB962C8B-B14F-4D97-AF65-F5344CB8AC3E}">
        <p14:creationId xmlns:p14="http://schemas.microsoft.com/office/powerpoint/2010/main" val="3218176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22</a:t>
            </a:fld>
            <a:endParaRPr lang="en-US"/>
          </a:p>
        </p:txBody>
      </p:sp>
    </p:spTree>
    <p:extLst>
      <p:ext uri="{BB962C8B-B14F-4D97-AF65-F5344CB8AC3E}">
        <p14:creationId xmlns:p14="http://schemas.microsoft.com/office/powerpoint/2010/main" val="2530979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23</a:t>
            </a:fld>
            <a:endParaRPr lang="en-US"/>
          </a:p>
        </p:txBody>
      </p:sp>
    </p:spTree>
    <p:extLst>
      <p:ext uri="{BB962C8B-B14F-4D97-AF65-F5344CB8AC3E}">
        <p14:creationId xmlns:p14="http://schemas.microsoft.com/office/powerpoint/2010/main" val="3351207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24</a:t>
            </a:fld>
            <a:endParaRPr lang="en-US"/>
          </a:p>
        </p:txBody>
      </p:sp>
    </p:spTree>
    <p:extLst>
      <p:ext uri="{BB962C8B-B14F-4D97-AF65-F5344CB8AC3E}">
        <p14:creationId xmlns:p14="http://schemas.microsoft.com/office/powerpoint/2010/main" val="1165577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25</a:t>
            </a:fld>
            <a:endParaRPr lang="en-US"/>
          </a:p>
        </p:txBody>
      </p:sp>
    </p:spTree>
    <p:extLst>
      <p:ext uri="{BB962C8B-B14F-4D97-AF65-F5344CB8AC3E}">
        <p14:creationId xmlns:p14="http://schemas.microsoft.com/office/powerpoint/2010/main" val="2363372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26</a:t>
            </a:fld>
            <a:endParaRPr lang="en-US"/>
          </a:p>
        </p:txBody>
      </p:sp>
    </p:spTree>
    <p:extLst>
      <p:ext uri="{BB962C8B-B14F-4D97-AF65-F5344CB8AC3E}">
        <p14:creationId xmlns:p14="http://schemas.microsoft.com/office/powerpoint/2010/main" val="2256474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27</a:t>
            </a:fld>
            <a:endParaRPr lang="en-US"/>
          </a:p>
        </p:txBody>
      </p:sp>
    </p:spTree>
    <p:extLst>
      <p:ext uri="{BB962C8B-B14F-4D97-AF65-F5344CB8AC3E}">
        <p14:creationId xmlns:p14="http://schemas.microsoft.com/office/powerpoint/2010/main" val="341229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28</a:t>
            </a:fld>
            <a:endParaRPr lang="en-US"/>
          </a:p>
        </p:txBody>
      </p:sp>
    </p:spTree>
    <p:extLst>
      <p:ext uri="{BB962C8B-B14F-4D97-AF65-F5344CB8AC3E}">
        <p14:creationId xmlns:p14="http://schemas.microsoft.com/office/powerpoint/2010/main" val="1361310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29</a:t>
            </a:fld>
            <a:endParaRPr lang="en-US"/>
          </a:p>
        </p:txBody>
      </p:sp>
    </p:spTree>
    <p:extLst>
      <p:ext uri="{BB962C8B-B14F-4D97-AF65-F5344CB8AC3E}">
        <p14:creationId xmlns:p14="http://schemas.microsoft.com/office/powerpoint/2010/main" val="2750062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3</a:t>
            </a:fld>
            <a:endParaRPr lang="en-US"/>
          </a:p>
        </p:txBody>
      </p:sp>
    </p:spTree>
    <p:extLst>
      <p:ext uri="{BB962C8B-B14F-4D97-AF65-F5344CB8AC3E}">
        <p14:creationId xmlns:p14="http://schemas.microsoft.com/office/powerpoint/2010/main" val="867126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30</a:t>
            </a:fld>
            <a:endParaRPr lang="en-US"/>
          </a:p>
        </p:txBody>
      </p:sp>
    </p:spTree>
    <p:extLst>
      <p:ext uri="{BB962C8B-B14F-4D97-AF65-F5344CB8AC3E}">
        <p14:creationId xmlns:p14="http://schemas.microsoft.com/office/powerpoint/2010/main" val="294324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4</a:t>
            </a:fld>
            <a:endParaRPr lang="en-US"/>
          </a:p>
        </p:txBody>
      </p:sp>
    </p:spTree>
    <p:extLst>
      <p:ext uri="{BB962C8B-B14F-4D97-AF65-F5344CB8AC3E}">
        <p14:creationId xmlns:p14="http://schemas.microsoft.com/office/powerpoint/2010/main" val="319932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5</a:t>
            </a:fld>
            <a:endParaRPr lang="en-US"/>
          </a:p>
        </p:txBody>
      </p:sp>
    </p:spTree>
    <p:extLst>
      <p:ext uri="{BB962C8B-B14F-4D97-AF65-F5344CB8AC3E}">
        <p14:creationId xmlns:p14="http://schemas.microsoft.com/office/powerpoint/2010/main" val="1863205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6</a:t>
            </a:fld>
            <a:endParaRPr lang="en-US"/>
          </a:p>
        </p:txBody>
      </p:sp>
    </p:spTree>
    <p:extLst>
      <p:ext uri="{BB962C8B-B14F-4D97-AF65-F5344CB8AC3E}">
        <p14:creationId xmlns:p14="http://schemas.microsoft.com/office/powerpoint/2010/main" val="400900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7</a:t>
            </a:fld>
            <a:endParaRPr lang="en-US"/>
          </a:p>
        </p:txBody>
      </p:sp>
    </p:spTree>
    <p:extLst>
      <p:ext uri="{BB962C8B-B14F-4D97-AF65-F5344CB8AC3E}">
        <p14:creationId xmlns:p14="http://schemas.microsoft.com/office/powerpoint/2010/main" val="3450562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8</a:t>
            </a:fld>
            <a:endParaRPr lang="en-US"/>
          </a:p>
        </p:txBody>
      </p:sp>
    </p:spTree>
    <p:extLst>
      <p:ext uri="{BB962C8B-B14F-4D97-AF65-F5344CB8AC3E}">
        <p14:creationId xmlns:p14="http://schemas.microsoft.com/office/powerpoint/2010/main" val="2336300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5927E-B9AD-4E82-974B-1D6F2959FEA5}" type="slidenum">
              <a:rPr lang="en-US" smtClean="0"/>
              <a:t>9</a:t>
            </a:fld>
            <a:endParaRPr lang="en-US"/>
          </a:p>
        </p:txBody>
      </p:sp>
    </p:spTree>
    <p:extLst>
      <p:ext uri="{BB962C8B-B14F-4D97-AF65-F5344CB8AC3E}">
        <p14:creationId xmlns:p14="http://schemas.microsoft.com/office/powerpoint/2010/main" val="1456397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8D1D8-B609-BC5F-2ED9-AC1D7660CF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73AD76-828B-39B8-0B62-FDE0EDE5D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E0198-D89F-D208-F917-6C66690FA4A4}"/>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5" name="Footer Placeholder 4">
            <a:extLst>
              <a:ext uri="{FF2B5EF4-FFF2-40B4-BE49-F238E27FC236}">
                <a16:creationId xmlns:a16="http://schemas.microsoft.com/office/drawing/2014/main" id="{42C0E825-A1B4-9E9F-6FC9-6E51228B4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6AC67B-3F23-7BEC-4A47-14D0215C6F0E}"/>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2764970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4DAC-6215-A10F-0B5D-D201CDAD78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CE1857-D028-506E-1E56-E838CCCC9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C7587-5F2D-109E-9494-C6060239D87F}"/>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5" name="Footer Placeholder 4">
            <a:extLst>
              <a:ext uri="{FF2B5EF4-FFF2-40B4-BE49-F238E27FC236}">
                <a16:creationId xmlns:a16="http://schemas.microsoft.com/office/drawing/2014/main" id="{3F2C63AA-17F2-1B00-4ABF-883EE60B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9F5383-EE27-6EC1-E330-03916959C5CB}"/>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3206680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E5C260-DF90-35D8-42C7-630E876942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8CB399-725B-E7C3-4E5C-CDD20F2D0F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AB0D7-CB11-7814-7A82-9DD9ED22093F}"/>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5" name="Footer Placeholder 4">
            <a:extLst>
              <a:ext uri="{FF2B5EF4-FFF2-40B4-BE49-F238E27FC236}">
                <a16:creationId xmlns:a16="http://schemas.microsoft.com/office/drawing/2014/main" id="{71B5B977-1F90-2D28-8B7B-D84FE1719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BB665-B622-54DB-22DE-5A0C4531E4D7}"/>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364860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0AA1-FE20-2BF7-849A-EF0DC4F413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6DC7B2-6CF4-72E8-C109-4CA0E42B7F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65ED9-0327-3672-D504-BB34A9496592}"/>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5" name="Footer Placeholder 4">
            <a:extLst>
              <a:ext uri="{FF2B5EF4-FFF2-40B4-BE49-F238E27FC236}">
                <a16:creationId xmlns:a16="http://schemas.microsoft.com/office/drawing/2014/main" id="{50D081F6-086B-7F2F-D285-F2718F427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5297DE-1A5A-9A6E-6014-D98F5DDBA73E}"/>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3094153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984C5-C3A0-886A-EA62-0BBE8AA4F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20EE22-A9B4-811A-3B13-F52065A19B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261578-FF18-8AB4-8627-361C070C2B46}"/>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5" name="Footer Placeholder 4">
            <a:extLst>
              <a:ext uri="{FF2B5EF4-FFF2-40B4-BE49-F238E27FC236}">
                <a16:creationId xmlns:a16="http://schemas.microsoft.com/office/drawing/2014/main" id="{7C19365F-053C-8DD7-B4E2-D783D81B3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4CE36-4C52-5B11-0BDC-2F83C78D9377}"/>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1035468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F0CA0-2F72-8921-245A-AAC09EAB4A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9DD6C1-C202-A186-F5A0-878938DCC8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38C239-367B-DF3B-5F7E-F0E0C4997F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FC8B7-B54C-C1E6-B190-15A898C444C0}"/>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6" name="Footer Placeholder 5">
            <a:extLst>
              <a:ext uri="{FF2B5EF4-FFF2-40B4-BE49-F238E27FC236}">
                <a16:creationId xmlns:a16="http://schemas.microsoft.com/office/drawing/2014/main" id="{2971E045-6C4F-D67C-5306-8FC0BB4766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74A843-28F9-288C-2619-2F52316DD866}"/>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1050559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41B0-EAE8-19BC-454F-F9AB701DF7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DEDBAC-4BA4-0D9C-EAF2-ED040C6B8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78278-A3E0-3F39-7B93-F9B2B843A7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A4953C-E4D7-9F25-7482-E263399A0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B078C5-53E8-E4CA-B746-7DD831943B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C1DC2A-5C39-4E35-3750-69B035E9B8D3}"/>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8" name="Footer Placeholder 7">
            <a:extLst>
              <a:ext uri="{FF2B5EF4-FFF2-40B4-BE49-F238E27FC236}">
                <a16:creationId xmlns:a16="http://schemas.microsoft.com/office/drawing/2014/main" id="{60A3EDFF-0E41-2A5D-A50E-7F0604A54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1AC34F-E292-DAEC-22E2-EDAF8382CDE4}"/>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118729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883B-2133-5A2C-587B-BC92290D09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A1C4E9-0426-E36A-7E9A-82FD3FFB3F0A}"/>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4" name="Footer Placeholder 3">
            <a:extLst>
              <a:ext uri="{FF2B5EF4-FFF2-40B4-BE49-F238E27FC236}">
                <a16:creationId xmlns:a16="http://schemas.microsoft.com/office/drawing/2014/main" id="{1433E805-D885-7C8C-6A75-35736EB2C0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C5329C-466A-A0F2-DF9F-87B2A2F80834}"/>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369997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4826DA-F3B7-F3CD-83CF-A466AC95FE30}"/>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3" name="Footer Placeholder 2">
            <a:extLst>
              <a:ext uri="{FF2B5EF4-FFF2-40B4-BE49-F238E27FC236}">
                <a16:creationId xmlns:a16="http://schemas.microsoft.com/office/drawing/2014/main" id="{D6E82F41-FE7B-48D1-5403-5148089023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8647BE-A20A-9F17-E8E0-40CFC104EE7D}"/>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864397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F2059-4240-6458-CC30-B3A0168AE1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9CB139-7F02-5C23-0F16-4B088E3811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839BD9-3CEA-DBBF-2886-611C84306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A0C637-C344-8A2E-7BDD-30AFF0534384}"/>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6" name="Footer Placeholder 5">
            <a:extLst>
              <a:ext uri="{FF2B5EF4-FFF2-40B4-BE49-F238E27FC236}">
                <a16:creationId xmlns:a16="http://schemas.microsoft.com/office/drawing/2014/main" id="{ACAB5085-A6A0-23E1-92F4-F2ECE42C7D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F9F36-E295-6037-F2BA-7E3157C57714}"/>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484617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E4E3-8CE6-6568-7E60-B8F076C39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EC65FB-6127-F366-2CAE-DDC4DD2FE8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0508FF-096B-ACE0-8770-284C9178E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EC38D-BB27-84B3-D26D-06D12CD64C15}"/>
              </a:ext>
            </a:extLst>
          </p:cNvPr>
          <p:cNvSpPr>
            <a:spLocks noGrp="1"/>
          </p:cNvSpPr>
          <p:nvPr>
            <p:ph type="dt" sz="half" idx="10"/>
          </p:nvPr>
        </p:nvSpPr>
        <p:spPr/>
        <p:txBody>
          <a:bodyPr/>
          <a:lstStyle/>
          <a:p>
            <a:fld id="{B3E3528E-BCB7-4138-9C69-83E13E48121B}" type="datetimeFigureOut">
              <a:rPr lang="en-US" smtClean="0"/>
              <a:t>2/16/2023</a:t>
            </a:fld>
            <a:endParaRPr lang="en-US"/>
          </a:p>
        </p:txBody>
      </p:sp>
      <p:sp>
        <p:nvSpPr>
          <p:cNvPr id="6" name="Footer Placeholder 5">
            <a:extLst>
              <a:ext uri="{FF2B5EF4-FFF2-40B4-BE49-F238E27FC236}">
                <a16:creationId xmlns:a16="http://schemas.microsoft.com/office/drawing/2014/main" id="{64523A66-8D2B-EE4E-41B0-6058DBDC9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5EB337-6942-CCF8-B8C1-2D4F8F6D9C97}"/>
              </a:ext>
            </a:extLst>
          </p:cNvPr>
          <p:cNvSpPr>
            <a:spLocks noGrp="1"/>
          </p:cNvSpPr>
          <p:nvPr>
            <p:ph type="sldNum" sz="quarter" idx="12"/>
          </p:nvPr>
        </p:nvSpPr>
        <p:spPr/>
        <p:txBody>
          <a:bodyPr/>
          <a:lstStyle/>
          <a:p>
            <a:fld id="{981CBC55-7DFA-464B-8B15-8BCC1D26973F}" type="slidenum">
              <a:rPr lang="en-US" smtClean="0"/>
              <a:t>‹#›</a:t>
            </a:fld>
            <a:endParaRPr lang="en-US"/>
          </a:p>
        </p:txBody>
      </p:sp>
    </p:spTree>
    <p:extLst>
      <p:ext uri="{BB962C8B-B14F-4D97-AF65-F5344CB8AC3E}">
        <p14:creationId xmlns:p14="http://schemas.microsoft.com/office/powerpoint/2010/main" val="1054940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85630F-9906-6020-D35C-3A90C6934B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D10E62-88DE-D96B-4F5A-D47622B7ED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5C5F2-04C6-CAF6-2D8B-F1E81CA7B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3528E-BCB7-4138-9C69-83E13E48121B}" type="datetimeFigureOut">
              <a:rPr lang="en-US" smtClean="0"/>
              <a:t>2/16/2023</a:t>
            </a:fld>
            <a:endParaRPr lang="en-US"/>
          </a:p>
        </p:txBody>
      </p:sp>
      <p:sp>
        <p:nvSpPr>
          <p:cNvPr id="5" name="Footer Placeholder 4">
            <a:extLst>
              <a:ext uri="{FF2B5EF4-FFF2-40B4-BE49-F238E27FC236}">
                <a16:creationId xmlns:a16="http://schemas.microsoft.com/office/drawing/2014/main" id="{11FC8C5D-93E1-8A9A-E639-6954739BE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9AFB04-72E6-05C1-03ED-ED46FF0E20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1CBC55-7DFA-464B-8B15-8BCC1D26973F}" type="slidenum">
              <a:rPr lang="en-US" smtClean="0"/>
              <a:t>‹#›</a:t>
            </a:fld>
            <a:endParaRPr lang="en-US"/>
          </a:p>
        </p:txBody>
      </p:sp>
    </p:spTree>
    <p:extLst>
      <p:ext uri="{BB962C8B-B14F-4D97-AF65-F5344CB8AC3E}">
        <p14:creationId xmlns:p14="http://schemas.microsoft.com/office/powerpoint/2010/main" val="2427094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qllbkTCceEQ?feature=oembed" TargetMode="Externa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D1CC-C91C-EAFF-5645-3B7CB90966EC}"/>
              </a:ext>
            </a:extLst>
          </p:cNvPr>
          <p:cNvSpPr>
            <a:spLocks noGrp="1"/>
          </p:cNvSpPr>
          <p:nvPr>
            <p:ph type="ctrTitle"/>
          </p:nvPr>
        </p:nvSpPr>
        <p:spPr>
          <a:xfrm>
            <a:off x="7464614" y="1783959"/>
            <a:ext cx="4087306" cy="2889114"/>
          </a:xfrm>
        </p:spPr>
        <p:txBody>
          <a:bodyPr anchor="b">
            <a:normAutofit/>
          </a:bodyPr>
          <a:lstStyle/>
          <a:p>
            <a:pPr algn="l"/>
            <a:r>
              <a:rPr lang="en-US" sz="3800" b="1"/>
              <a:t>HIGH PERFORMANCE MULTI–BAND WIRE ANTENNA FOR A RESIDENTIAL LOT</a:t>
            </a:r>
          </a:p>
        </p:txBody>
      </p:sp>
      <p:sp>
        <p:nvSpPr>
          <p:cNvPr id="3" name="Subtitle 2">
            <a:extLst>
              <a:ext uri="{FF2B5EF4-FFF2-40B4-BE49-F238E27FC236}">
                <a16:creationId xmlns:a16="http://schemas.microsoft.com/office/drawing/2014/main" id="{652FAF2A-43A7-CBEC-CF1D-E68D6A2E34A6}"/>
              </a:ext>
            </a:extLst>
          </p:cNvPr>
          <p:cNvSpPr>
            <a:spLocks noGrp="1"/>
          </p:cNvSpPr>
          <p:nvPr>
            <p:ph type="subTitle" idx="1"/>
          </p:nvPr>
        </p:nvSpPr>
        <p:spPr>
          <a:xfrm>
            <a:off x="7464612" y="4750893"/>
            <a:ext cx="4087305" cy="1147863"/>
          </a:xfrm>
        </p:spPr>
        <p:txBody>
          <a:bodyPr anchor="t">
            <a:normAutofit/>
          </a:bodyPr>
          <a:lstStyle/>
          <a:p>
            <a:pPr algn="l"/>
            <a:r>
              <a:rPr lang="en-US" sz="2000"/>
              <a:t>BY</a:t>
            </a:r>
          </a:p>
          <a:p>
            <a:pPr algn="l"/>
            <a:r>
              <a:rPr lang="en-US" sz="2000"/>
              <a:t> W5VEK</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tree, outdoor, grass, sky&#10;&#10;Description automatically generated">
            <a:extLst>
              <a:ext uri="{FF2B5EF4-FFF2-40B4-BE49-F238E27FC236}">
                <a16:creationId xmlns:a16="http://schemas.microsoft.com/office/drawing/2014/main" id="{E340BE4F-B237-DD5A-FFC9-682BA612823F}"/>
              </a:ext>
            </a:extLst>
          </p:cNvPr>
          <p:cNvPicPr>
            <a:picLocks noChangeAspect="1"/>
          </p:cNvPicPr>
          <p:nvPr/>
        </p:nvPicPr>
        <p:blipFill rotWithShape="1">
          <a:blip r:embed="rId3">
            <a:extLst>
              <a:ext uri="{28A0092B-C50C-407E-A947-70E740481C1C}">
                <a14:useLocalDpi xmlns:a14="http://schemas.microsoft.com/office/drawing/2010/main" val="0"/>
              </a:ext>
            </a:extLst>
          </a:blip>
          <a:srcRect l="16435" r="670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3979362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AirBoss Demonstration">
            <a:hlinkClick r:id="" action="ppaction://media"/>
            <a:extLst>
              <a:ext uri="{FF2B5EF4-FFF2-40B4-BE49-F238E27FC236}">
                <a16:creationId xmlns:a16="http://schemas.microsoft.com/office/drawing/2014/main" id="{E2C9EA84-EB30-6F0E-94B0-4B31BD584D12}"/>
              </a:ext>
            </a:extLst>
          </p:cNvPr>
          <p:cNvPicPr>
            <a:picLocks noRot="1" noChangeAspect="1"/>
          </p:cNvPicPr>
          <p:nvPr>
            <a:videoFile r:link="rId1"/>
          </p:nvPr>
        </p:nvPicPr>
        <p:blipFill>
          <a:blip r:embed="rId4"/>
          <a:stretch>
            <a:fillRect/>
          </a:stretch>
        </p:blipFill>
        <p:spPr>
          <a:xfrm>
            <a:off x="1427148" y="734938"/>
            <a:ext cx="8844897" cy="5477855"/>
          </a:xfrm>
          <a:prstGeom prst="rect">
            <a:avLst/>
          </a:prstGeom>
        </p:spPr>
      </p:pic>
    </p:spTree>
    <p:extLst>
      <p:ext uri="{BB962C8B-B14F-4D97-AF65-F5344CB8AC3E}">
        <p14:creationId xmlns:p14="http://schemas.microsoft.com/office/powerpoint/2010/main" val="390220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6A953-E25F-C42A-FCE1-113C25C3A856}"/>
              </a:ext>
            </a:extLst>
          </p:cNvPr>
          <p:cNvSpPr>
            <a:spLocks noGrp="1"/>
          </p:cNvSpPr>
          <p:nvPr>
            <p:ph type="title"/>
          </p:nvPr>
        </p:nvSpPr>
        <p:spPr>
          <a:xfrm>
            <a:off x="5242473" y="1396289"/>
            <a:ext cx="6387102" cy="1325563"/>
          </a:xfrm>
        </p:spPr>
        <p:txBody>
          <a:bodyPr>
            <a:normAutofit/>
          </a:bodyPr>
          <a:lstStyle/>
          <a:p>
            <a:pPr algn="ctr"/>
            <a:r>
              <a:rPr lang="en-US" sz="2800" dirty="0"/>
              <a:t>ANTENNA WIRE AND FEED LINE CHOICES</a:t>
            </a:r>
            <a:br>
              <a:rPr lang="en-US" sz="2800" dirty="0"/>
            </a:br>
            <a:r>
              <a:rPr lang="en-US" sz="2400" dirty="0">
                <a:solidFill>
                  <a:schemeClr val="accent4">
                    <a:lumMod val="60000"/>
                    <a:lumOff val="40000"/>
                  </a:schemeClr>
                </a:solidFill>
              </a:rPr>
              <a:t>BUY THE BEST IF YOU WANT IT TO STAY UP</a:t>
            </a:r>
          </a:p>
        </p:txBody>
      </p:sp>
      <p:sp>
        <p:nvSpPr>
          <p:cNvPr id="11" name="Freeform: Shape 10">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indoor, red, accessory&#10;&#10;Description automatically generated">
            <a:extLst>
              <a:ext uri="{FF2B5EF4-FFF2-40B4-BE49-F238E27FC236}">
                <a16:creationId xmlns:a16="http://schemas.microsoft.com/office/drawing/2014/main" id="{32E125B6-F1AE-B3E9-FD0E-8F4DA45DDD33}"/>
              </a:ext>
            </a:extLst>
          </p:cNvPr>
          <p:cNvPicPr>
            <a:picLocks noChangeAspect="1"/>
          </p:cNvPicPr>
          <p:nvPr/>
        </p:nvPicPr>
        <p:blipFill rotWithShape="1">
          <a:blip r:embed="rId3">
            <a:extLst>
              <a:ext uri="{28A0092B-C50C-407E-A947-70E740481C1C}">
                <a14:useLocalDpi xmlns:a14="http://schemas.microsoft.com/office/drawing/2010/main" val="0"/>
              </a:ext>
            </a:extLst>
          </a:blip>
          <a:srcRect l="728" r="1352" b="3"/>
          <a:stretch/>
        </p:blipFill>
        <p:spPr>
          <a:xfrm>
            <a:off x="20" y="10"/>
            <a:ext cx="450215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sp>
        <p:nvSpPr>
          <p:cNvPr id="13" name="Freeform: Shape 1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wall, green, tool&#10;&#10;Description automatically generated">
            <a:extLst>
              <a:ext uri="{FF2B5EF4-FFF2-40B4-BE49-F238E27FC236}">
                <a16:creationId xmlns:a16="http://schemas.microsoft.com/office/drawing/2014/main" id="{8A93DFFA-F95A-CA23-4BA5-403CBEA29F45}"/>
              </a:ext>
            </a:extLst>
          </p:cNvPr>
          <p:cNvPicPr>
            <a:picLocks noChangeAspect="1"/>
          </p:cNvPicPr>
          <p:nvPr/>
        </p:nvPicPr>
        <p:blipFill rotWithShape="1">
          <a:blip r:embed="rId4">
            <a:extLst>
              <a:ext uri="{28A0092B-C50C-407E-A947-70E740481C1C}">
                <a14:useLocalDpi xmlns:a14="http://schemas.microsoft.com/office/drawing/2010/main" val="0"/>
              </a:ext>
            </a:extLst>
          </a:blip>
          <a:srcRect l="2470" r="5043" b="1"/>
          <a:stretch/>
        </p:blipFill>
        <p:spPr>
          <a:xfrm>
            <a:off x="20" y="4082141"/>
            <a:ext cx="342315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3" name="Content Placeholder 2">
            <a:extLst>
              <a:ext uri="{FF2B5EF4-FFF2-40B4-BE49-F238E27FC236}">
                <a16:creationId xmlns:a16="http://schemas.microsoft.com/office/drawing/2014/main" id="{42B1F5A1-6660-3CF9-2270-E00CA5CAA49B}"/>
              </a:ext>
            </a:extLst>
          </p:cNvPr>
          <p:cNvSpPr>
            <a:spLocks noGrp="1"/>
          </p:cNvSpPr>
          <p:nvPr>
            <p:ph idx="1"/>
          </p:nvPr>
        </p:nvSpPr>
        <p:spPr>
          <a:xfrm>
            <a:off x="5246917" y="2871982"/>
            <a:ext cx="6382657" cy="3181684"/>
          </a:xfrm>
        </p:spPr>
        <p:txBody>
          <a:bodyPr anchor="t">
            <a:normAutofit/>
          </a:bodyPr>
          <a:lstStyle/>
          <a:p>
            <a:r>
              <a:rPr lang="en-US" sz="1800" dirty="0"/>
              <a:t>USE TOUGH JACKET TYPE  OVER FLEXIBLE STANDED WIRE</a:t>
            </a:r>
          </a:p>
          <a:p>
            <a:pPr lvl="1"/>
            <a:r>
              <a:rPr lang="en-US" sz="1800" dirty="0"/>
              <a:t>#13 VARIFLEX Insulated (19 strand) best in trees </a:t>
            </a:r>
          </a:p>
          <a:p>
            <a:pPr lvl="1"/>
            <a:r>
              <a:rPr lang="en-US" sz="1800" dirty="0"/>
              <a:t>#14 VARIFLEX Insulated ( 19 strand , copper clad ) </a:t>
            </a:r>
          </a:p>
          <a:p>
            <a:r>
              <a:rPr lang="en-US" sz="1800" dirty="0"/>
              <a:t>LADDER LINE</a:t>
            </a:r>
          </a:p>
          <a:p>
            <a:pPr lvl="1"/>
            <a:r>
              <a:rPr lang="en-US" sz="1800" dirty="0"/>
              <a:t>450 OHM, # 16 19-STRAND WIRE ( SOMETIMES HARD TO FIND)</a:t>
            </a:r>
          </a:p>
          <a:p>
            <a:pPr lvl="1"/>
            <a:r>
              <a:rPr lang="en-US" sz="1800" dirty="0"/>
              <a:t>GET THE LOWEST GAUGE (largest diameter)  AND STRANDED.  STRANDED FLEX IN THE WIND UNLIKE HARD DRAWED COPER </a:t>
            </a:r>
          </a:p>
          <a:p>
            <a:r>
              <a:rPr lang="en-US" sz="1800" dirty="0"/>
              <a:t>USE A STRONG CENTER INSULATOR WITH GOOD SUPPORT</a:t>
            </a:r>
          </a:p>
        </p:txBody>
      </p:sp>
    </p:spTree>
    <p:extLst>
      <p:ext uri="{BB962C8B-B14F-4D97-AF65-F5344CB8AC3E}">
        <p14:creationId xmlns:p14="http://schemas.microsoft.com/office/powerpoint/2010/main" val="213256790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1032">
            <a:extLst>
              <a:ext uri="{FF2B5EF4-FFF2-40B4-BE49-F238E27FC236}">
                <a16:creationId xmlns:a16="http://schemas.microsoft.com/office/drawing/2014/main" id="{76674B41-A306-4E46-AC1C-FAFE1CD5D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38174" y="639401"/>
            <a:ext cx="5374005" cy="5577162"/>
          </a:xfrm>
          <a:prstGeom prst="rect">
            <a:avLst/>
          </a:prstGeom>
          <a:solidFill>
            <a:srgbClr val="404040">
              <a:alpha val="92941"/>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E1A776-079D-3DA7-890F-E7746BD25D0D}"/>
              </a:ext>
            </a:extLst>
          </p:cNvPr>
          <p:cNvSpPr>
            <a:spLocks noGrp="1"/>
          </p:cNvSpPr>
          <p:nvPr>
            <p:ph type="title"/>
          </p:nvPr>
        </p:nvSpPr>
        <p:spPr>
          <a:xfrm>
            <a:off x="1038225" y="890907"/>
            <a:ext cx="4600575" cy="1156563"/>
          </a:xfrm>
        </p:spPr>
        <p:txBody>
          <a:bodyPr vert="horz" lIns="91440" tIns="45720" rIns="91440" bIns="45720" rtlCol="0" anchor="ctr">
            <a:normAutofit/>
          </a:bodyPr>
          <a:lstStyle/>
          <a:p>
            <a:pPr algn="ctr"/>
            <a:r>
              <a:rPr lang="en-US" sz="3100" b="1" kern="1200" dirty="0">
                <a:solidFill>
                  <a:srgbClr val="FFFFFF"/>
                </a:solidFill>
                <a:latin typeface="+mj-lt"/>
                <a:ea typeface="+mj-ea"/>
                <a:cs typeface="+mj-cs"/>
              </a:rPr>
              <a:t>LIGHTENING PROTECTION FOR LADDER LINE</a:t>
            </a:r>
          </a:p>
        </p:txBody>
      </p:sp>
      <p:sp>
        <p:nvSpPr>
          <p:cNvPr id="4" name="Text Placeholder 3">
            <a:extLst>
              <a:ext uri="{FF2B5EF4-FFF2-40B4-BE49-F238E27FC236}">
                <a16:creationId xmlns:a16="http://schemas.microsoft.com/office/drawing/2014/main" id="{A5748818-F5A9-6B56-FD26-067AA6665DA0}"/>
              </a:ext>
            </a:extLst>
          </p:cNvPr>
          <p:cNvSpPr>
            <a:spLocks noGrp="1"/>
          </p:cNvSpPr>
          <p:nvPr>
            <p:ph type="body" sz="half" idx="2"/>
          </p:nvPr>
        </p:nvSpPr>
        <p:spPr>
          <a:xfrm>
            <a:off x="1038225" y="2187256"/>
            <a:ext cx="4600575" cy="3651569"/>
          </a:xfrm>
        </p:spPr>
        <p:txBody>
          <a:bodyPr vert="horz" lIns="91440" tIns="45720" rIns="91440" bIns="45720" rtlCol="0">
            <a:normAutofit/>
          </a:bodyPr>
          <a:lstStyle/>
          <a:p>
            <a:pPr indent="-228600">
              <a:buFont typeface="Arial" panose="020B0604020202020204" pitchFamily="34" charset="0"/>
              <a:buChar char="•"/>
            </a:pPr>
            <a:r>
              <a:rPr lang="en-US" sz="1500" dirty="0">
                <a:solidFill>
                  <a:srgbClr val="FFFFFF"/>
                </a:solidFill>
              </a:rPr>
              <a:t> </a:t>
            </a:r>
          </a:p>
          <a:p>
            <a:pPr marL="285750" indent="-228600">
              <a:buFont typeface="Arial" panose="020B0604020202020204" pitchFamily="34" charset="0"/>
              <a:buChar char="•"/>
            </a:pPr>
            <a:r>
              <a:rPr lang="en-US" sz="1500" dirty="0">
                <a:solidFill>
                  <a:srgbClr val="FFFFFF"/>
                </a:solidFill>
              </a:rPr>
              <a:t>HOME MADE FROM ARTICLE BY ARRL HINTS AND KINKS, </a:t>
            </a:r>
            <a:r>
              <a:rPr lang="en-US" sz="1500" i="1" u="sng" dirty="0">
                <a:solidFill>
                  <a:srgbClr val="FFFFFF"/>
                </a:solidFill>
              </a:rPr>
              <a:t>notes on lighting protection for open wire feed lines, </a:t>
            </a:r>
            <a:r>
              <a:rPr lang="en-US" sz="1500" i="1" dirty="0">
                <a:solidFill>
                  <a:srgbClr val="FFFFFF"/>
                </a:solidFill>
              </a:rPr>
              <a:t>illustrating the </a:t>
            </a:r>
            <a:r>
              <a:rPr lang="en-US" sz="1500" dirty="0">
                <a:solidFill>
                  <a:srgbClr val="FFFFFF"/>
                </a:solidFill>
              </a:rPr>
              <a:t>use of spark plugs with a 0.025” gap(1 Kw) to 0.045” gap ( &gt; 1.5 Kw)</a:t>
            </a:r>
          </a:p>
          <a:p>
            <a:pPr marL="285750" indent="-228600">
              <a:buFont typeface="Arial" panose="020B0604020202020204" pitchFamily="34" charset="0"/>
              <a:buChar char="•"/>
            </a:pPr>
            <a:r>
              <a:rPr lang="en-US" sz="1500" dirty="0">
                <a:solidFill>
                  <a:srgbClr val="FFFFFF"/>
                </a:solidFill>
              </a:rPr>
              <a:t>COMMERCIAL VERSION BY THE WIREMAN . Same technology but mounted directly to ground rod</a:t>
            </a:r>
          </a:p>
          <a:p>
            <a:pPr marL="285750" indent="-228600">
              <a:buFont typeface="Arial" panose="020B0604020202020204" pitchFamily="34" charset="0"/>
              <a:buChar char="•"/>
            </a:pPr>
            <a:r>
              <a:rPr lang="en-US" sz="1500" b="1" u="sng" dirty="0">
                <a:solidFill>
                  <a:srgbClr val="FFFFFF"/>
                </a:solidFill>
              </a:rPr>
              <a:t>DX ENGENERING LADDER LINE SURGE PROTECTOR DXE-LLSP </a:t>
            </a:r>
            <a:r>
              <a:rPr lang="en-US" sz="1500" dirty="0">
                <a:solidFill>
                  <a:srgbClr val="FFFFFF"/>
                </a:solidFill>
              </a:rPr>
              <a:t>. When the Device fails it opens feed line  after strike . May not be apparent when this happens. </a:t>
            </a:r>
          </a:p>
          <a:p>
            <a:pPr marL="285750" indent="-228600">
              <a:buFont typeface="Arial" panose="020B0604020202020204" pitchFamily="34" charset="0"/>
              <a:buChar char="•"/>
            </a:pPr>
            <a:r>
              <a:rPr lang="en-US" sz="1500" b="1" u="sng" dirty="0">
                <a:solidFill>
                  <a:srgbClr val="FFFFFF"/>
                </a:solidFill>
              </a:rPr>
              <a:t>ARRY SOLUTIONS TWIN WIRE LINE SURGE PROTECTOR.</a:t>
            </a:r>
            <a:r>
              <a:rPr lang="en-US" sz="1500" b="1" dirty="0">
                <a:solidFill>
                  <a:srgbClr val="FFFFFF"/>
                </a:solidFill>
              </a:rPr>
              <a:t>  If </a:t>
            </a:r>
            <a:r>
              <a:rPr lang="en-US" sz="1500" dirty="0">
                <a:solidFill>
                  <a:srgbClr val="FFFFFF"/>
                </a:solidFill>
              </a:rPr>
              <a:t>Device fails, it opens feed line  after strike </a:t>
            </a:r>
            <a:endParaRPr lang="en-US" sz="1500" b="1" dirty="0">
              <a:solidFill>
                <a:srgbClr val="FFFFFF"/>
              </a:solidFill>
            </a:endParaRPr>
          </a:p>
        </p:txBody>
      </p:sp>
      <p:pic>
        <p:nvPicPr>
          <p:cNvPr id="6" name="Content Placeholder 5" descr="A machine on the counter&#10;&#10;Description automatically generated with low confidence">
            <a:extLst>
              <a:ext uri="{FF2B5EF4-FFF2-40B4-BE49-F238E27FC236}">
                <a16:creationId xmlns:a16="http://schemas.microsoft.com/office/drawing/2014/main" id="{03EFCFE9-76BB-5213-F897-302C708F08A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580" r="24278" b="-2"/>
          <a:stretch/>
        </p:blipFill>
        <p:spPr>
          <a:xfrm>
            <a:off x="6555442" y="634690"/>
            <a:ext cx="2400970" cy="2693535"/>
          </a:xfrm>
          <a:prstGeom prst="rect">
            <a:avLst/>
          </a:prstGeom>
        </p:spPr>
      </p:pic>
      <p:pic>
        <p:nvPicPr>
          <p:cNvPr id="1028" name="Picture 4">
            <a:extLst>
              <a:ext uri="{FF2B5EF4-FFF2-40B4-BE49-F238E27FC236}">
                <a16:creationId xmlns:a16="http://schemas.microsoft.com/office/drawing/2014/main" id="{D70EAD87-95C2-5683-FEA0-FCB9E64E23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738" r="24418" b="-2"/>
          <a:stretch/>
        </p:blipFill>
        <p:spPr bwMode="auto">
          <a:xfrm>
            <a:off x="9117281" y="634690"/>
            <a:ext cx="2434638" cy="26935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A13EE7A-B0D7-B239-A1C0-3219B1261B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264" r="1" b="3410"/>
          <a:stretch/>
        </p:blipFill>
        <p:spPr bwMode="auto">
          <a:xfrm>
            <a:off x="6551674" y="3468012"/>
            <a:ext cx="2404738" cy="27401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machine&#10;&#10;Description automatically generated with low confidence">
            <a:extLst>
              <a:ext uri="{FF2B5EF4-FFF2-40B4-BE49-F238E27FC236}">
                <a16:creationId xmlns:a16="http://schemas.microsoft.com/office/drawing/2014/main" id="{D2C64167-9638-F0AA-8B0C-EB740B9F18CF}"/>
              </a:ext>
            </a:extLst>
          </p:cNvPr>
          <p:cNvPicPr>
            <a:picLocks noChangeAspect="1"/>
          </p:cNvPicPr>
          <p:nvPr/>
        </p:nvPicPr>
        <p:blipFill rotWithShape="1">
          <a:blip r:embed="rId6">
            <a:extLst>
              <a:ext uri="{28A0092B-C50C-407E-A947-70E740481C1C}">
                <a14:useLocalDpi xmlns:a14="http://schemas.microsoft.com/office/drawing/2010/main" val="0"/>
              </a:ext>
            </a:extLst>
          </a:blip>
          <a:srcRect r="-6" b="3203"/>
          <a:stretch/>
        </p:blipFill>
        <p:spPr>
          <a:xfrm>
            <a:off x="9117280" y="3468012"/>
            <a:ext cx="2434639" cy="2740127"/>
          </a:xfrm>
          <a:prstGeom prst="rect">
            <a:avLst/>
          </a:prstGeom>
        </p:spPr>
      </p:pic>
    </p:spTree>
    <p:extLst>
      <p:ext uri="{BB962C8B-B14F-4D97-AF65-F5344CB8AC3E}">
        <p14:creationId xmlns:p14="http://schemas.microsoft.com/office/powerpoint/2010/main" val="847837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0B39F8-9E81-5689-97C7-1636F8E1541C}"/>
              </a:ext>
            </a:extLst>
          </p:cNvPr>
          <p:cNvSpPr>
            <a:spLocks noGrp="1"/>
          </p:cNvSpPr>
          <p:nvPr>
            <p:ph type="title"/>
          </p:nvPr>
        </p:nvSpPr>
        <p:spPr>
          <a:xfrm>
            <a:off x="1102368" y="1877492"/>
            <a:ext cx="4030132" cy="3215373"/>
          </a:xfrm>
        </p:spPr>
        <p:txBody>
          <a:bodyPr>
            <a:normAutofit/>
          </a:bodyPr>
          <a:lstStyle/>
          <a:p>
            <a:pPr algn="ctr"/>
            <a:r>
              <a:rPr lang="en-US" b="1">
                <a:solidFill>
                  <a:schemeClr val="bg1"/>
                </a:solidFill>
              </a:rPr>
              <a:t>ROUTING LADDER LINE INTO THE RADIO ROOM</a:t>
            </a:r>
          </a:p>
        </p:txBody>
      </p:sp>
      <p:grpSp>
        <p:nvGrpSpPr>
          <p:cNvPr id="16" name="Group 1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7" name="Freeform: Shape 1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18" name="Freeform: Shape 1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2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4" name="Oval 2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FC588852-3134-1A8D-A043-E68DCA457D13}"/>
              </a:ext>
            </a:extLst>
          </p:cNvPr>
          <p:cNvSpPr>
            <a:spLocks noGrp="1"/>
          </p:cNvSpPr>
          <p:nvPr>
            <p:ph idx="1"/>
          </p:nvPr>
        </p:nvSpPr>
        <p:spPr>
          <a:xfrm>
            <a:off x="6234868" y="1130846"/>
            <a:ext cx="5217173" cy="4351338"/>
          </a:xfrm>
        </p:spPr>
        <p:txBody>
          <a:bodyPr>
            <a:normAutofit/>
          </a:bodyPr>
          <a:lstStyle/>
          <a:p>
            <a:r>
              <a:rPr lang="en-US" sz="1400" b="1" cap="small" dirty="0">
                <a:solidFill>
                  <a:schemeClr val="bg1"/>
                </a:solidFill>
              </a:rPr>
              <a:t>COAX HAS THE BIG AVATAGE HERE </a:t>
            </a:r>
          </a:p>
          <a:p>
            <a:r>
              <a:rPr lang="en-US" sz="1400" cap="small" dirty="0">
                <a:solidFill>
                  <a:schemeClr val="bg1"/>
                </a:solidFill>
              </a:rPr>
              <a:t>DISTANCE FROM 4:1 OR 1:1 CURRENT BALUN TO THE TUNER SHOULD BE MINIZED DUE TO HIGH SWR ON THE COAX….. AS MUCH AS 50% POWER LOSS AT 100 FEET</a:t>
            </a:r>
          </a:p>
          <a:p>
            <a:r>
              <a:rPr lang="en-US" sz="1400" dirty="0">
                <a:solidFill>
                  <a:schemeClr val="bg1"/>
                </a:solidFill>
                <a:latin typeface="Verdana" panose="020B0604030504040204" pitchFamily="34" charset="0"/>
              </a:rPr>
              <a:t>With </a:t>
            </a:r>
            <a:r>
              <a:rPr lang="en-US" sz="1400" u="sng" dirty="0">
                <a:solidFill>
                  <a:schemeClr val="bg1"/>
                </a:solidFill>
                <a:latin typeface="Verdana" panose="020B0604030504040204" pitchFamily="34" charset="0"/>
              </a:rPr>
              <a:t>la</a:t>
            </a:r>
            <a:r>
              <a:rPr lang="en-US" sz="1400" b="0" i="0" u="sng" dirty="0">
                <a:solidFill>
                  <a:schemeClr val="bg1"/>
                </a:solidFill>
                <a:effectLst/>
                <a:latin typeface="Verdana" panose="020B0604030504040204" pitchFamily="34" charset="0"/>
              </a:rPr>
              <a:t>dder-line fed </a:t>
            </a:r>
            <a:r>
              <a:rPr lang="en-US" sz="1400" b="0" i="0" dirty="0">
                <a:solidFill>
                  <a:schemeClr val="bg1"/>
                </a:solidFill>
                <a:effectLst/>
                <a:latin typeface="Verdana" panose="020B0604030504040204" pitchFamily="34" charset="0"/>
              </a:rPr>
              <a:t>antennas, the balun should be located near the unbalanced tuner, keeping the coaxial cable between it and the tuner as short as possible.  Avoid routing the </a:t>
            </a:r>
            <a:r>
              <a:rPr lang="en-US" sz="1400" dirty="0">
                <a:solidFill>
                  <a:schemeClr val="bg1"/>
                </a:solidFill>
                <a:latin typeface="Verdana" panose="020B0604030504040204" pitchFamily="34" charset="0"/>
              </a:rPr>
              <a:t>ladder line</a:t>
            </a:r>
            <a:r>
              <a:rPr lang="en-US" sz="1400" b="0" i="0" dirty="0">
                <a:solidFill>
                  <a:schemeClr val="bg1"/>
                </a:solidFill>
                <a:effectLst/>
                <a:latin typeface="Verdana" panose="020B0604030504040204" pitchFamily="34" charset="0"/>
              </a:rPr>
              <a:t> parallel and close to other conductors or structures for any significant distance. ( </a:t>
            </a:r>
            <a:r>
              <a:rPr lang="en-US" sz="1400" dirty="0">
                <a:solidFill>
                  <a:schemeClr val="bg1"/>
                </a:solidFill>
                <a:latin typeface="Verdana" panose="020B0604030504040204" pitchFamily="34" charset="0"/>
              </a:rPr>
              <a:t>Example: drip line &amp; roof flashing, aluminized AC/heater ducts) </a:t>
            </a:r>
            <a:endParaRPr lang="en-US" sz="1400" dirty="0">
              <a:solidFill>
                <a:schemeClr val="bg1"/>
              </a:solidFill>
            </a:endParaRPr>
          </a:p>
          <a:p>
            <a:r>
              <a:rPr lang="en-US" sz="1400" b="1" i="0" dirty="0">
                <a:solidFill>
                  <a:schemeClr val="bg1"/>
                </a:solidFill>
                <a:effectLst/>
                <a:latin typeface="Verdana" panose="020B0604030504040204" pitchFamily="34" charset="0"/>
              </a:rPr>
              <a:t>Feedline length with multi-band dipoles.  </a:t>
            </a:r>
            <a:r>
              <a:rPr lang="en-US" sz="1400" b="0" i="0" u="sng" dirty="0">
                <a:solidFill>
                  <a:schemeClr val="bg1"/>
                </a:solidFill>
                <a:effectLst/>
                <a:latin typeface="Verdana" panose="020B0604030504040204" pitchFamily="34" charset="0"/>
              </a:rPr>
              <a:t>Feedline length </a:t>
            </a:r>
            <a:r>
              <a:rPr lang="en-US" sz="1400" b="0" i="0" dirty="0">
                <a:solidFill>
                  <a:schemeClr val="bg1"/>
                </a:solidFill>
                <a:effectLst/>
                <a:latin typeface="Verdana" panose="020B0604030504040204" pitchFamily="34" charset="0"/>
              </a:rPr>
              <a:t>is critical to antenna tuning and performance.  </a:t>
            </a:r>
            <a:r>
              <a:rPr lang="en-US" sz="1400" b="0" i="0" dirty="0">
                <a:effectLst>
                  <a:outerShdw blurRad="38100" dist="38100" dir="2700000" algn="tl">
                    <a:srgbClr val="000000">
                      <a:alpha val="43137"/>
                    </a:srgbClr>
                  </a:outerShdw>
                </a:effectLst>
                <a:highlight>
                  <a:srgbClr val="C0C0C0"/>
                </a:highlight>
                <a:latin typeface="Verdana" panose="020B0604030504040204" pitchFamily="34" charset="0"/>
              </a:rPr>
              <a:t>Always choose a feedline (connects the antenna to the balun, in this instance) that is 1/8th wavelength or some odd-multiple of 1/8th wavelength long on the low frequency .</a:t>
            </a:r>
            <a:r>
              <a:rPr lang="en-US" sz="1400" b="0" i="0" dirty="0">
                <a:effectLst>
                  <a:outerShdw blurRad="38100" dist="38100" dir="2700000" algn="tl">
                    <a:srgbClr val="000000">
                      <a:alpha val="43137"/>
                    </a:srgbClr>
                  </a:outerShdw>
                </a:effectLst>
                <a:highlight>
                  <a:srgbClr val="C0C0C0"/>
                </a:highlight>
                <a:latin typeface="Roboto" panose="020B0604020202020204" pitchFamily="2" charset="0"/>
              </a:rPr>
              <a:t> Lengths to avoid (in feet): </a:t>
            </a:r>
            <a:r>
              <a:rPr lang="en-US" sz="1400" b="1" i="0" dirty="0">
                <a:effectLst>
                  <a:outerShdw blurRad="38100" dist="38100" dir="2700000" algn="tl">
                    <a:srgbClr val="000000">
                      <a:alpha val="43137"/>
                    </a:srgbClr>
                  </a:outerShdw>
                </a:effectLst>
                <a:highlight>
                  <a:srgbClr val="C0C0C0"/>
                </a:highlight>
                <a:latin typeface="Roboto" panose="020B0604020202020204" pitchFamily="2" charset="0"/>
              </a:rPr>
              <a:t>32, 65, 96, 130, and 260</a:t>
            </a:r>
            <a:r>
              <a:rPr lang="en-US" sz="1400" b="0" i="0" dirty="0">
                <a:effectLst>
                  <a:outerShdw blurRad="38100" dist="38100" dir="2700000" algn="tl">
                    <a:srgbClr val="000000">
                      <a:alpha val="43137"/>
                    </a:srgbClr>
                  </a:outerShdw>
                </a:effectLst>
                <a:highlight>
                  <a:srgbClr val="C0C0C0"/>
                </a:highlight>
                <a:latin typeface="Roboto" panose="020B0604020202020204" pitchFamily="2" charset="0"/>
              </a:rPr>
              <a:t> - and multiples of any of those</a:t>
            </a:r>
            <a:endParaRPr lang="en-US" sz="1400" dirty="0">
              <a:effectLst>
                <a:outerShdw blurRad="38100" dist="38100" dir="2700000" algn="tl">
                  <a:srgbClr val="000000">
                    <a:alpha val="43137"/>
                  </a:srgbClr>
                </a:outerShdw>
              </a:effectLst>
              <a:highlight>
                <a:srgbClr val="C0C0C0"/>
              </a:highlight>
            </a:endParaRPr>
          </a:p>
          <a:p>
            <a:endParaRPr lang="en-US" sz="1300" dirty="0">
              <a:solidFill>
                <a:schemeClr val="bg1"/>
              </a:solidFill>
            </a:endParaRPr>
          </a:p>
        </p:txBody>
      </p:sp>
      <p:grpSp>
        <p:nvGrpSpPr>
          <p:cNvPr id="2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209938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7F12B1F-4753-46F8-93FC-1E4191C13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BC2D2C-2F00-6764-AFAF-BBF28043C19C}"/>
              </a:ext>
            </a:extLst>
          </p:cNvPr>
          <p:cNvSpPr>
            <a:spLocks noGrp="1"/>
          </p:cNvSpPr>
          <p:nvPr>
            <p:ph type="title"/>
          </p:nvPr>
        </p:nvSpPr>
        <p:spPr>
          <a:xfrm>
            <a:off x="7050001" y="368625"/>
            <a:ext cx="4402039" cy="1403498"/>
          </a:xfrm>
        </p:spPr>
        <p:txBody>
          <a:bodyPr anchor="b">
            <a:normAutofit/>
          </a:bodyPr>
          <a:lstStyle/>
          <a:p>
            <a:r>
              <a:rPr lang="en-US" sz="3300" b="1">
                <a:solidFill>
                  <a:schemeClr val="bg1"/>
                </a:solidFill>
              </a:rPr>
              <a:t>ANTENNA PROPERTIES AND MATCJHING ISSUES</a:t>
            </a:r>
            <a:endParaRPr lang="en-US" sz="3300">
              <a:solidFill>
                <a:schemeClr val="bg1"/>
              </a:solidFill>
            </a:endParaRPr>
          </a:p>
        </p:txBody>
      </p:sp>
      <p:pic>
        <p:nvPicPr>
          <p:cNvPr id="7" name="Picture 6" descr="A picture containing electronics, projector&#10;&#10;Description automatically generated">
            <a:extLst>
              <a:ext uri="{FF2B5EF4-FFF2-40B4-BE49-F238E27FC236}">
                <a16:creationId xmlns:a16="http://schemas.microsoft.com/office/drawing/2014/main" id="{E834E6A1-8681-63A0-E487-F93396CD5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278" y="385144"/>
            <a:ext cx="2584794" cy="1565186"/>
          </a:xfrm>
          <a:prstGeom prst="rect">
            <a:avLst/>
          </a:prstGeom>
        </p:spPr>
      </p:pic>
      <p:sp>
        <p:nvSpPr>
          <p:cNvPr id="18" name="Freeform: Shape 17">
            <a:extLst>
              <a:ext uri="{FF2B5EF4-FFF2-40B4-BE49-F238E27FC236}">
                <a16:creationId xmlns:a16="http://schemas.microsoft.com/office/drawing/2014/main" id="{42AE8636-A04B-4C96-AA50-C956D51C0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125" y="-24223"/>
            <a:ext cx="3483100" cy="2909287"/>
          </a:xfrm>
          <a:custGeom>
            <a:avLst/>
            <a:gdLst>
              <a:gd name="connsiteX0" fmla="*/ 452171 w 3483100"/>
              <a:gd name="connsiteY0" fmla="*/ 0 h 2909287"/>
              <a:gd name="connsiteX1" fmla="*/ 3030929 w 3483100"/>
              <a:gd name="connsiteY1" fmla="*/ 0 h 2909287"/>
              <a:gd name="connsiteX2" fmla="*/ 3085415 w 3483100"/>
              <a:gd name="connsiteY2" fmla="*/ 59949 h 2909287"/>
              <a:gd name="connsiteX3" fmla="*/ 3483100 w 3483100"/>
              <a:gd name="connsiteY3" fmla="*/ 1167737 h 2909287"/>
              <a:gd name="connsiteX4" fmla="*/ 1741550 w 3483100"/>
              <a:gd name="connsiteY4" fmla="*/ 2909287 h 2909287"/>
              <a:gd name="connsiteX5" fmla="*/ 0 w 3483100"/>
              <a:gd name="connsiteY5" fmla="*/ 1167737 h 2909287"/>
              <a:gd name="connsiteX6" fmla="*/ 397685 w 3483100"/>
              <a:gd name="connsiteY6" fmla="*/ 59949 h 290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83100" h="2909287">
                <a:moveTo>
                  <a:pt x="452171" y="0"/>
                </a:moveTo>
                <a:lnTo>
                  <a:pt x="3030929" y="0"/>
                </a:lnTo>
                <a:lnTo>
                  <a:pt x="3085415" y="59949"/>
                </a:lnTo>
                <a:cubicBezTo>
                  <a:pt x="3333857" y="360992"/>
                  <a:pt x="3483100" y="746936"/>
                  <a:pt x="3483100" y="1167737"/>
                </a:cubicBezTo>
                <a:cubicBezTo>
                  <a:pt x="3483100" y="2129569"/>
                  <a:pt x="2703382" y="2909287"/>
                  <a:pt x="1741550" y="2909287"/>
                </a:cubicBezTo>
                <a:cubicBezTo>
                  <a:pt x="779718" y="2909287"/>
                  <a:pt x="0" y="2129569"/>
                  <a:pt x="0" y="1167737"/>
                </a:cubicBezTo>
                <a:cubicBezTo>
                  <a:pt x="0" y="746936"/>
                  <a:pt x="149243" y="360992"/>
                  <a:pt x="397685" y="59949"/>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5733" y="1193254"/>
            <a:ext cx="1291642" cy="429215"/>
            <a:chOff x="2504802" y="1755501"/>
            <a:chExt cx="1598829" cy="531293"/>
          </a:xfrm>
          <a:solidFill>
            <a:schemeClr val="bg1"/>
          </a:solidFill>
        </p:grpSpPr>
        <p:sp>
          <p:nvSpPr>
            <p:cNvPr id="21" name="Freeform: Shape 20">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pic>
        <p:nvPicPr>
          <p:cNvPr id="11" name="Picture 10" descr="Diagram, schematic&#10;&#10;Description automatically generated">
            <a:extLst>
              <a:ext uri="{FF2B5EF4-FFF2-40B4-BE49-F238E27FC236}">
                <a16:creationId xmlns:a16="http://schemas.microsoft.com/office/drawing/2014/main" id="{7E8EB003-2758-B934-60AF-18F58CC82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847" y="3939197"/>
            <a:ext cx="2589913" cy="2000707"/>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3A51A305-EA9E-CA20-C22D-D3449BE773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7817" y="3728399"/>
            <a:ext cx="2325720" cy="1407060"/>
          </a:xfrm>
          <a:prstGeom prst="rect">
            <a:avLst/>
          </a:prstGeom>
        </p:spPr>
      </p:pic>
      <p:sp>
        <p:nvSpPr>
          <p:cNvPr id="3" name="Content Placeholder 2">
            <a:extLst>
              <a:ext uri="{FF2B5EF4-FFF2-40B4-BE49-F238E27FC236}">
                <a16:creationId xmlns:a16="http://schemas.microsoft.com/office/drawing/2014/main" id="{1FC2F41B-A6FA-6F49-F6FF-9DD3EC11BB31}"/>
              </a:ext>
            </a:extLst>
          </p:cNvPr>
          <p:cNvSpPr>
            <a:spLocks noGrp="1"/>
          </p:cNvSpPr>
          <p:nvPr>
            <p:ph idx="1"/>
          </p:nvPr>
        </p:nvSpPr>
        <p:spPr>
          <a:xfrm>
            <a:off x="7050001" y="1958550"/>
            <a:ext cx="4402039" cy="4256886"/>
          </a:xfrm>
        </p:spPr>
        <p:txBody>
          <a:bodyPr anchor="t">
            <a:normAutofit/>
          </a:bodyPr>
          <a:lstStyle/>
          <a:p>
            <a:r>
              <a:rPr lang="en-US" sz="1600" dirty="0">
                <a:solidFill>
                  <a:schemeClr val="bg1"/>
                </a:solidFill>
              </a:rPr>
              <a:t>A PROPERLY DESIGNED ANTENNA CAN OPERATE ON MOST FREQUENCIES AT WHICH IT IS A HALF WAVE-LENGTH OR LONGECAN PROVIED SOME SIGNAL GAIN AT HF FREQUENCIES (ELEVATION RADIATION PATTERN</a:t>
            </a:r>
          </a:p>
          <a:p>
            <a:pPr lvl="1"/>
            <a:r>
              <a:rPr lang="en-US" sz="1600" dirty="0">
                <a:solidFill>
                  <a:schemeClr val="bg1"/>
                </a:solidFill>
              </a:rPr>
              <a:t>FEED LINE DOES NOT MATCH THE IMPEDANCE OF THE ANTENNAS FEED POINT BUT THE PROPERIES OF THE PARALLEL WIRE FEED LINES MOVE THE ACTUAL FEED POINT TO THE LOWER END OF THE FEED LINE AT THE TUNER  </a:t>
            </a:r>
          </a:p>
          <a:p>
            <a:pPr lvl="1"/>
            <a:r>
              <a:rPr lang="en-US" sz="1600" dirty="0">
                <a:solidFill>
                  <a:schemeClr val="bg1"/>
                </a:solidFill>
              </a:rPr>
              <a:t> WILL REQUIRE A BALANCED LINE TUNER</a:t>
            </a:r>
          </a:p>
          <a:p>
            <a:pPr lvl="1"/>
            <a:r>
              <a:rPr lang="en-US" sz="1400" dirty="0">
                <a:solidFill>
                  <a:schemeClr val="bg1"/>
                </a:solidFill>
              </a:rPr>
              <a:t>BEST CASE MATCHING FEEDLINE TO RADIO IS A BALANCED TUNER SUCH AS THE </a:t>
            </a:r>
            <a:r>
              <a:rPr lang="en-US" sz="1400" b="1" u="sng" dirty="0">
                <a:solidFill>
                  <a:schemeClr val="bg1"/>
                </a:solidFill>
              </a:rPr>
              <a:t>PALSTAR BT1500A </a:t>
            </a:r>
            <a:r>
              <a:rPr lang="en-US" sz="1400" dirty="0">
                <a:solidFill>
                  <a:schemeClr val="bg1"/>
                </a:solidFill>
              </a:rPr>
              <a:t>($950 @1.5 kW) , </a:t>
            </a:r>
            <a:r>
              <a:rPr lang="en-US" sz="1400" b="1" u="sng" dirty="0">
                <a:solidFill>
                  <a:schemeClr val="bg1"/>
                </a:solidFill>
              </a:rPr>
              <a:t>MFJ-974HB (300 WATTS) </a:t>
            </a:r>
            <a:r>
              <a:rPr lang="en-US" sz="1400" dirty="0">
                <a:solidFill>
                  <a:schemeClr val="bg1"/>
                </a:solidFill>
              </a:rPr>
              <a:t>or</a:t>
            </a:r>
            <a:r>
              <a:rPr lang="en-US" sz="1400" b="1" u="sng" dirty="0">
                <a:solidFill>
                  <a:schemeClr val="bg1"/>
                </a:solidFill>
              </a:rPr>
              <a:t> MFJ 976 ($560 @ 1.5 kw) </a:t>
            </a:r>
          </a:p>
          <a:p>
            <a:endParaRPr lang="en-US" sz="1300" dirty="0">
              <a:solidFill>
                <a:schemeClr val="bg1"/>
              </a:solidFill>
            </a:endParaRPr>
          </a:p>
        </p:txBody>
      </p:sp>
      <p:sp>
        <p:nvSpPr>
          <p:cNvPr id="24" name="Freeform: Shape 23">
            <a:extLst>
              <a:ext uri="{FF2B5EF4-FFF2-40B4-BE49-F238E27FC236}">
                <a16:creationId xmlns:a16="http://schemas.microsoft.com/office/drawing/2014/main" id="{0F17DC65-D057-4CEA-8B52-BF72D5D90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168" y="3062222"/>
            <a:ext cx="3212182" cy="3665314"/>
          </a:xfrm>
          <a:custGeom>
            <a:avLst/>
            <a:gdLst>
              <a:gd name="connsiteX0" fmla="*/ 1379525 w 3212182"/>
              <a:gd name="connsiteY0" fmla="*/ 0 h 3665314"/>
              <a:gd name="connsiteX1" fmla="*/ 3212182 w 3212182"/>
              <a:gd name="connsiteY1" fmla="*/ 1832657 h 3665314"/>
              <a:gd name="connsiteX2" fmla="*/ 1379525 w 3212182"/>
              <a:gd name="connsiteY2" fmla="*/ 3665314 h 3665314"/>
              <a:gd name="connsiteX3" fmla="*/ 83641 w 3212182"/>
              <a:gd name="connsiteY3" fmla="*/ 3128542 h 3665314"/>
              <a:gd name="connsiteX4" fmla="*/ 0 w 3212182"/>
              <a:gd name="connsiteY4" fmla="*/ 3036514 h 3665314"/>
              <a:gd name="connsiteX5" fmla="*/ 0 w 3212182"/>
              <a:gd name="connsiteY5" fmla="*/ 628801 h 3665314"/>
              <a:gd name="connsiteX6" fmla="*/ 83641 w 3212182"/>
              <a:gd name="connsiteY6" fmla="*/ 536773 h 3665314"/>
              <a:gd name="connsiteX7" fmla="*/ 1379525 w 3212182"/>
              <a:gd name="connsiteY7" fmla="*/ 0 h 3665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182" h="3665314">
                <a:moveTo>
                  <a:pt x="1379525" y="0"/>
                </a:moveTo>
                <a:cubicBezTo>
                  <a:pt x="2391674" y="0"/>
                  <a:pt x="3212182" y="820508"/>
                  <a:pt x="3212182" y="1832657"/>
                </a:cubicBezTo>
                <a:cubicBezTo>
                  <a:pt x="3212182" y="2844806"/>
                  <a:pt x="2391674" y="3665314"/>
                  <a:pt x="1379525" y="3665314"/>
                </a:cubicBezTo>
                <a:cubicBezTo>
                  <a:pt x="873451" y="3665314"/>
                  <a:pt x="415286" y="3460187"/>
                  <a:pt x="83641" y="3128542"/>
                </a:cubicBezTo>
                <a:lnTo>
                  <a:pt x="0" y="3036514"/>
                </a:lnTo>
                <a:lnTo>
                  <a:pt x="0" y="628801"/>
                </a:lnTo>
                <a:lnTo>
                  <a:pt x="83641" y="536773"/>
                </a:lnTo>
                <a:cubicBezTo>
                  <a:pt x="415286" y="205127"/>
                  <a:pt x="873451" y="0"/>
                  <a:pt x="1379525"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35249834-544E-477E-84FD-888B8DB7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839" y="2791091"/>
            <a:ext cx="3281677" cy="32816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93339" y="1681703"/>
            <a:ext cx="1330536" cy="1330521"/>
            <a:chOff x="5734037" y="3067039"/>
            <a:chExt cx="724483" cy="724489"/>
          </a:xfrm>
          <a:solidFill>
            <a:schemeClr val="bg1"/>
          </a:solidFill>
        </p:grpSpPr>
        <p:sp>
          <p:nvSpPr>
            <p:cNvPr id="29" name="Freeform: Shape 28">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256521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a:extLst>
              <a:ext uri="{FF2B5EF4-FFF2-40B4-BE49-F238E27FC236}">
                <a16:creationId xmlns:a16="http://schemas.microsoft.com/office/drawing/2014/main" id="{99E5289C-DDDB-171B-4523-485B0B5DD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176" y="643467"/>
            <a:ext cx="4303647" cy="5571066"/>
          </a:xfrm>
          <a:prstGeom prst="rect">
            <a:avLst/>
          </a:prstGeom>
        </p:spPr>
      </p:pic>
    </p:spTree>
    <p:extLst>
      <p:ext uri="{BB962C8B-B14F-4D97-AF65-F5344CB8AC3E}">
        <p14:creationId xmlns:p14="http://schemas.microsoft.com/office/powerpoint/2010/main" val="3943440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4BB677FE-1585-3948-DE87-7B6DE032B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4176" y="643467"/>
            <a:ext cx="4303647" cy="5571066"/>
          </a:xfrm>
          <a:prstGeom prst="rect">
            <a:avLst/>
          </a:prstGeom>
        </p:spPr>
      </p:pic>
    </p:spTree>
    <p:extLst>
      <p:ext uri="{BB962C8B-B14F-4D97-AF65-F5344CB8AC3E}">
        <p14:creationId xmlns:p14="http://schemas.microsoft.com/office/powerpoint/2010/main" val="2247379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9A0936-F151-95D0-B7DA-DE6A388DE5DC}"/>
              </a:ext>
            </a:extLst>
          </p:cNvPr>
          <p:cNvSpPr>
            <a:spLocks noGrp="1"/>
          </p:cNvSpPr>
          <p:nvPr>
            <p:ph type="title"/>
          </p:nvPr>
        </p:nvSpPr>
        <p:spPr>
          <a:xfrm>
            <a:off x="686834" y="1153572"/>
            <a:ext cx="3200400" cy="4461163"/>
          </a:xfrm>
        </p:spPr>
        <p:txBody>
          <a:bodyPr>
            <a:normAutofit/>
          </a:bodyPr>
          <a:lstStyle/>
          <a:p>
            <a:r>
              <a:rPr lang="en-US" b="1">
                <a:solidFill>
                  <a:srgbClr val="FFFFFF"/>
                </a:solidFill>
              </a:rPr>
              <a:t>SUMMARY</a:t>
            </a:r>
            <a:br>
              <a:rPr lang="en-US">
                <a:solidFill>
                  <a:srgbClr val="FFFFFF"/>
                </a:solidFill>
              </a:rPr>
            </a:br>
            <a:r>
              <a:rPr lang="en-US" b="1">
                <a:solidFill>
                  <a:srgbClr val="FFFFFF"/>
                </a:solidFill>
              </a:rPr>
              <a:t>ARRL, November QST 1996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A0ACD6F-BB65-8F84-966C-6C460FB4D517}"/>
              </a:ext>
            </a:extLst>
          </p:cNvPr>
          <p:cNvSpPr>
            <a:spLocks noGrp="1"/>
          </p:cNvSpPr>
          <p:nvPr>
            <p:ph idx="1"/>
          </p:nvPr>
        </p:nvSpPr>
        <p:spPr>
          <a:xfrm>
            <a:off x="4447308" y="591344"/>
            <a:ext cx="6906491" cy="5585619"/>
          </a:xfrm>
        </p:spPr>
        <p:txBody>
          <a:bodyPr anchor="ctr">
            <a:normAutofit/>
          </a:bodyPr>
          <a:lstStyle/>
          <a:p>
            <a:pPr marL="0" indent="0">
              <a:buNone/>
            </a:pPr>
            <a:endParaRPr lang="en-US" sz="1800" dirty="0"/>
          </a:p>
          <a:p>
            <a:r>
              <a:rPr lang="en-US" sz="1800" i="1" dirty="0">
                <a:effectLst/>
                <a:latin typeface="Calibri" panose="020F0502020204030204" pitchFamily="34" charset="0"/>
                <a:ea typeface="Calibri" panose="020F0502020204030204" pitchFamily="34" charset="0"/>
              </a:rPr>
              <a:t>“The center-fed </a:t>
            </a:r>
            <a:r>
              <a:rPr lang="en-US" sz="1800" i="1" dirty="0" err="1">
                <a:effectLst/>
                <a:latin typeface="Calibri" panose="020F0502020204030204" pitchFamily="34" charset="0"/>
                <a:ea typeface="Calibri" panose="020F0502020204030204" pitchFamily="34" charset="0"/>
              </a:rPr>
              <a:t>Zepp</a:t>
            </a:r>
            <a:r>
              <a:rPr lang="en-US" sz="1800" i="1" dirty="0">
                <a:effectLst/>
                <a:latin typeface="Calibri" panose="020F0502020204030204" pitchFamily="34" charset="0"/>
                <a:ea typeface="Calibri" panose="020F0502020204030204" pitchFamily="34" charset="0"/>
              </a:rPr>
              <a:t> can be remarkably efficient, despite the relatively high SWR along its feed line. The secret is the ladder line's low loss, but the antenna tuner is another story. Tuner losses can vary widely with band, impedance mismatch, component quality and circuit design. A balun at the tuner output can be very lossy in this type of system.” </a:t>
            </a:r>
          </a:p>
          <a:p>
            <a:endParaRPr lang="en-US" sz="1800" i="1" dirty="0">
              <a:effectLst/>
              <a:latin typeface="Calibri" panose="020F0502020204030204" pitchFamily="34" charset="0"/>
              <a:ea typeface="Calibri" panose="020F0502020204030204" pitchFamily="34" charset="0"/>
            </a:endParaRPr>
          </a:p>
          <a:p>
            <a:r>
              <a:rPr lang="en-US" sz="1800" b="1" u="sng" dirty="0">
                <a:effectLst/>
                <a:latin typeface="Calibri" panose="020F0502020204030204" pitchFamily="34" charset="0"/>
                <a:ea typeface="Calibri" panose="020F0502020204030204" pitchFamily="34" charset="0"/>
              </a:rPr>
              <a:t>Advantages</a:t>
            </a:r>
            <a:r>
              <a:rPr lang="en-US" sz="1800" dirty="0">
                <a:effectLst/>
                <a:latin typeface="Calibri" panose="020F0502020204030204" pitchFamily="34" charset="0"/>
                <a:ea typeface="Calibri" panose="020F0502020204030204" pitchFamily="34" charset="0"/>
              </a:rPr>
              <a:t> of the center-fed </a:t>
            </a:r>
            <a:r>
              <a:rPr lang="en-US" sz="1800" dirty="0" err="1">
                <a:effectLst/>
                <a:latin typeface="Calibri" panose="020F0502020204030204" pitchFamily="34" charset="0"/>
                <a:ea typeface="Calibri" panose="020F0502020204030204" pitchFamily="34" charset="0"/>
              </a:rPr>
              <a:t>Zepp</a:t>
            </a:r>
            <a:r>
              <a:rPr lang="en-US" sz="1800" dirty="0">
                <a:effectLst/>
                <a:latin typeface="Calibri" panose="020F0502020204030204" pitchFamily="34" charset="0"/>
                <a:ea typeface="Calibri" panose="020F0502020204030204" pitchFamily="34" charset="0"/>
              </a:rPr>
              <a:t> include all-band coverage, minimal weight and low cost</a:t>
            </a:r>
          </a:p>
          <a:p>
            <a:endParaRPr lang="en-US" sz="1800" dirty="0">
              <a:effectLst/>
              <a:latin typeface="Calibri" panose="020F0502020204030204" pitchFamily="34" charset="0"/>
              <a:ea typeface="Calibri" panose="020F0502020204030204" pitchFamily="34" charset="0"/>
            </a:endParaRPr>
          </a:p>
          <a:p>
            <a:r>
              <a:rPr lang="en-US" sz="1800" b="1" u="sng" dirty="0">
                <a:effectLst/>
                <a:latin typeface="Calibri" panose="020F0502020204030204" pitchFamily="34" charset="0"/>
                <a:ea typeface="Calibri" panose="020F0502020204030204" pitchFamily="34" charset="0"/>
              </a:rPr>
              <a:t>Disadvantages</a:t>
            </a:r>
            <a:r>
              <a:rPr lang="en-US" sz="1800" dirty="0">
                <a:effectLst/>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T</a:t>
            </a:r>
            <a:r>
              <a:rPr lang="en-US" sz="1800" dirty="0">
                <a:effectLst/>
                <a:latin typeface="Calibri" panose="020F0502020204030204" pitchFamily="34" charset="0"/>
                <a:ea typeface="Calibri" panose="020F0502020204030204" pitchFamily="34" charset="0"/>
              </a:rPr>
              <a:t>he expense of the tuner and the need to retune when changing frequency or bands. The radiation patterns becomes increasingly complex at higher frequency bands. </a:t>
            </a:r>
          </a:p>
          <a:p>
            <a:endParaRPr lang="en-US" sz="1800" b="1" u="sng" dirty="0">
              <a:effectLst/>
              <a:latin typeface="Calibri" panose="020F0502020204030204" pitchFamily="34" charset="0"/>
              <a:ea typeface="Calibri" panose="020F0502020204030204" pitchFamily="34" charset="0"/>
            </a:endParaRPr>
          </a:p>
          <a:p>
            <a:r>
              <a:rPr lang="en-US" sz="1800" b="1" u="sng" dirty="0">
                <a:effectLst/>
                <a:latin typeface="Calibri" panose="020F0502020204030204" pitchFamily="34" charset="0"/>
                <a:ea typeface="Calibri" panose="020F0502020204030204" pitchFamily="34" charset="0"/>
              </a:rPr>
              <a:t>Ladder line lacks the convenience of coax</a:t>
            </a:r>
            <a:r>
              <a:rPr lang="en-US" sz="1800" dirty="0">
                <a:effectLst/>
                <a:latin typeface="Calibri" panose="020F0502020204030204" pitchFamily="34" charset="0"/>
                <a:ea typeface="Calibri" panose="020F0502020204030204" pitchFamily="34" charset="0"/>
              </a:rPr>
              <a:t>. You must keep it away from metallic objects by at least twice its width—about two inches for one-inch-spaced 450-Q line.</a:t>
            </a:r>
          </a:p>
          <a:p>
            <a:endParaRPr lang="en-US" sz="1800" dirty="0"/>
          </a:p>
        </p:txBody>
      </p:sp>
    </p:spTree>
    <p:extLst>
      <p:ext uri="{BB962C8B-B14F-4D97-AF65-F5344CB8AC3E}">
        <p14:creationId xmlns:p14="http://schemas.microsoft.com/office/powerpoint/2010/main" val="686332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5B8EC6-F247-0B93-0020-40599E1CE856}"/>
              </a:ext>
            </a:extLst>
          </p:cNvPr>
          <p:cNvSpPr>
            <a:spLocks noGrp="1"/>
          </p:cNvSpPr>
          <p:nvPr>
            <p:ph type="title"/>
          </p:nvPr>
        </p:nvSpPr>
        <p:spPr>
          <a:xfrm>
            <a:off x="635000" y="640823"/>
            <a:ext cx="3418659" cy="5583148"/>
          </a:xfrm>
        </p:spPr>
        <p:txBody>
          <a:bodyPr anchor="ctr">
            <a:normAutofit/>
          </a:bodyPr>
          <a:lstStyle/>
          <a:p>
            <a:r>
              <a:rPr lang="en-US" sz="5400" b="1"/>
              <a:t>Resource Credits</a:t>
            </a:r>
            <a:br>
              <a:rPr lang="en-US" sz="5400"/>
            </a:br>
            <a:endParaRPr lang="en-US" sz="540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AF26E3E-B0A8-7491-269D-85154E148664}"/>
              </a:ext>
            </a:extLst>
          </p:cNvPr>
          <p:cNvGraphicFramePr>
            <a:graphicFrameLocks noGrp="1"/>
          </p:cNvGraphicFramePr>
          <p:nvPr>
            <p:ph idx="1"/>
            <p:extLst>
              <p:ext uri="{D42A27DB-BD31-4B8C-83A1-F6EECF244321}">
                <p14:modId xmlns:p14="http://schemas.microsoft.com/office/powerpoint/2010/main" val="370088038"/>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455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ree next to a building&#10;&#10;Description automatically generated with medium confidence">
            <a:extLst>
              <a:ext uri="{FF2B5EF4-FFF2-40B4-BE49-F238E27FC236}">
                <a16:creationId xmlns:a16="http://schemas.microsoft.com/office/drawing/2014/main" id="{347FAC88-5149-D183-76A6-DF4E4FE9884E}"/>
              </a:ext>
            </a:extLst>
          </p:cNvPr>
          <p:cNvPicPr>
            <a:picLocks noChangeAspect="1"/>
          </p:cNvPicPr>
          <p:nvPr/>
        </p:nvPicPr>
        <p:blipFill rotWithShape="1">
          <a:blip r:embed="rId3">
            <a:extLst>
              <a:ext uri="{28A0092B-C50C-407E-A947-70E740481C1C}">
                <a14:useLocalDpi xmlns:a14="http://schemas.microsoft.com/office/drawing/2010/main" val="0"/>
              </a:ext>
            </a:extLst>
          </a:blip>
          <a:srcRect r="1" b="25001"/>
          <a:stretch/>
        </p:blipFill>
        <p:spPr>
          <a:xfrm>
            <a:off x="1280667" y="677668"/>
            <a:ext cx="9630666"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13095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Houses in a subdivision">
            <a:extLst>
              <a:ext uri="{FF2B5EF4-FFF2-40B4-BE49-F238E27FC236}">
                <a16:creationId xmlns:a16="http://schemas.microsoft.com/office/drawing/2014/main" id="{88D48DEC-7F8D-8C92-F216-C348C6CC9295}"/>
              </a:ext>
            </a:extLst>
          </p:cNvPr>
          <p:cNvPicPr>
            <a:picLocks noChangeAspect="1"/>
          </p:cNvPicPr>
          <p:nvPr/>
        </p:nvPicPr>
        <p:blipFill rotWithShape="1">
          <a:blip r:embed="rId3"/>
          <a:srcRect l="21783" r="9987"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CB4DF71-F2CB-58C0-3344-E4931C6E1AE9}"/>
              </a:ext>
            </a:extLst>
          </p:cNvPr>
          <p:cNvSpPr>
            <a:spLocks noGrp="1"/>
          </p:cNvSpPr>
          <p:nvPr>
            <p:ph type="title"/>
          </p:nvPr>
        </p:nvSpPr>
        <p:spPr>
          <a:xfrm>
            <a:off x="804673" y="1396289"/>
            <a:ext cx="4782458" cy="1325563"/>
          </a:xfrm>
        </p:spPr>
        <p:txBody>
          <a:bodyPr>
            <a:normAutofit/>
          </a:bodyPr>
          <a:lstStyle/>
          <a:p>
            <a:r>
              <a:rPr lang="en-US" b="1"/>
              <a:t>AVAILABLE RESOURCES ON LOT</a:t>
            </a:r>
          </a:p>
        </p:txBody>
      </p:sp>
      <p:sp>
        <p:nvSpPr>
          <p:cNvPr id="3" name="Content Placeholder 2">
            <a:extLst>
              <a:ext uri="{FF2B5EF4-FFF2-40B4-BE49-F238E27FC236}">
                <a16:creationId xmlns:a16="http://schemas.microsoft.com/office/drawing/2014/main" id="{4E83C8AE-E706-E294-ACE2-A6825832F879}"/>
              </a:ext>
            </a:extLst>
          </p:cNvPr>
          <p:cNvSpPr>
            <a:spLocks noGrp="1"/>
          </p:cNvSpPr>
          <p:nvPr>
            <p:ph idx="1"/>
          </p:nvPr>
        </p:nvSpPr>
        <p:spPr>
          <a:xfrm>
            <a:off x="804672" y="2871982"/>
            <a:ext cx="4782458" cy="3181684"/>
          </a:xfrm>
        </p:spPr>
        <p:txBody>
          <a:bodyPr anchor="t">
            <a:normAutofit lnSpcReduction="10000"/>
          </a:bodyPr>
          <a:lstStyle/>
          <a:p>
            <a:endParaRPr lang="en-US" sz="1800" cap="small" dirty="0"/>
          </a:p>
          <a:p>
            <a:r>
              <a:rPr lang="en-US" sz="1800" cap="small" dirty="0"/>
              <a:t>GOOD SIZE CORNER LOT</a:t>
            </a:r>
          </a:p>
          <a:p>
            <a:r>
              <a:rPr lang="en-US" sz="1800" cap="small" dirty="0"/>
              <a:t>NUMEROUS MATURE TREES LOCATED AROUND THE HOUSE</a:t>
            </a:r>
            <a:endParaRPr lang="en-US" sz="1800" dirty="0"/>
          </a:p>
          <a:p>
            <a:r>
              <a:rPr lang="en-US" sz="1800" dirty="0"/>
              <a:t>HOUSE DESIGN WITH GOOD ATTIC SPACE TO ROUTE WIRES</a:t>
            </a:r>
          </a:p>
          <a:p>
            <a:r>
              <a:rPr lang="en-US" sz="1800" dirty="0"/>
              <a:t>RADIO SHACK ON 2</a:t>
            </a:r>
            <a:r>
              <a:rPr lang="en-US" sz="1800" baseline="30000" dirty="0"/>
              <a:t>ND</a:t>
            </a:r>
            <a:r>
              <a:rPr lang="en-US" sz="1800" dirty="0"/>
              <a:t>  FLOOR WITH GOOD ACCESS TO ATTIC </a:t>
            </a:r>
          </a:p>
          <a:p>
            <a:r>
              <a:rPr lang="en-US" sz="1800" dirty="0"/>
              <a:t>WIFE WAS UNDERSTANDING ABOUT WIRES</a:t>
            </a:r>
          </a:p>
          <a:p>
            <a:r>
              <a:rPr lang="en-US" sz="1800" dirty="0"/>
              <a:t>LENIENT HOA </a:t>
            </a:r>
          </a:p>
          <a:p>
            <a:endParaRPr lang="en-US" sz="1800" dirty="0"/>
          </a:p>
        </p:txBody>
      </p:sp>
    </p:spTree>
    <p:extLst>
      <p:ext uri="{BB962C8B-B14F-4D97-AF65-F5344CB8AC3E}">
        <p14:creationId xmlns:p14="http://schemas.microsoft.com/office/powerpoint/2010/main" val="419967934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ree, outdoor, sky&#10;&#10;Description automatically generated">
            <a:extLst>
              <a:ext uri="{FF2B5EF4-FFF2-40B4-BE49-F238E27FC236}">
                <a16:creationId xmlns:a16="http://schemas.microsoft.com/office/drawing/2014/main" id="{05697C60-D17F-2D9B-C9A0-08D8EA2DC0B8}"/>
              </a:ext>
            </a:extLst>
          </p:cNvPr>
          <p:cNvPicPr>
            <a:picLocks noChangeAspect="1"/>
          </p:cNvPicPr>
          <p:nvPr/>
        </p:nvPicPr>
        <p:blipFill rotWithShape="1">
          <a:blip r:embed="rId3">
            <a:extLst>
              <a:ext uri="{28A0092B-C50C-407E-A947-70E740481C1C}">
                <a14:useLocalDpi xmlns:a14="http://schemas.microsoft.com/office/drawing/2010/main" val="0"/>
              </a:ext>
            </a:extLst>
          </a:blip>
          <a:srcRect t="23011" r="1" b="1990"/>
          <a:stretch/>
        </p:blipFill>
        <p:spPr>
          <a:xfrm>
            <a:off x="1280667" y="677668"/>
            <a:ext cx="9630666"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625678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ree, sky, outdoor, plant&#10;&#10;Description automatically generated">
            <a:extLst>
              <a:ext uri="{FF2B5EF4-FFF2-40B4-BE49-F238E27FC236}">
                <a16:creationId xmlns:a16="http://schemas.microsoft.com/office/drawing/2014/main" id="{1980CFFF-4385-90A6-D139-8F739A9EB4F7}"/>
              </a:ext>
            </a:extLst>
          </p:cNvPr>
          <p:cNvPicPr>
            <a:picLocks noChangeAspect="1"/>
          </p:cNvPicPr>
          <p:nvPr/>
        </p:nvPicPr>
        <p:blipFill rotWithShape="1">
          <a:blip r:embed="rId3">
            <a:extLst>
              <a:ext uri="{28A0092B-C50C-407E-A947-70E740481C1C}">
                <a14:useLocalDpi xmlns:a14="http://schemas.microsoft.com/office/drawing/2010/main" val="0"/>
              </a:ext>
            </a:extLst>
          </a:blip>
          <a:srcRect t="49953" r="-1" b="7859"/>
          <a:stretch/>
        </p:blipFill>
        <p:spPr>
          <a:xfrm>
            <a:off x="1280667" y="677668"/>
            <a:ext cx="9630666"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488161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sky, outdoor&#10;&#10;Description automatically generated">
            <a:extLst>
              <a:ext uri="{FF2B5EF4-FFF2-40B4-BE49-F238E27FC236}">
                <a16:creationId xmlns:a16="http://schemas.microsoft.com/office/drawing/2014/main" id="{6FC72B04-8F34-7883-8A79-905A67ABA9EF}"/>
              </a:ext>
            </a:extLst>
          </p:cNvPr>
          <p:cNvPicPr>
            <a:picLocks noChangeAspect="1"/>
          </p:cNvPicPr>
          <p:nvPr/>
        </p:nvPicPr>
        <p:blipFill rotWithShape="1">
          <a:blip r:embed="rId3">
            <a:extLst>
              <a:ext uri="{28A0092B-C50C-407E-A947-70E740481C1C}">
                <a14:useLocalDpi xmlns:a14="http://schemas.microsoft.com/office/drawing/2010/main" val="0"/>
              </a:ext>
            </a:extLst>
          </a:blip>
          <a:srcRect t="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822179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himney on a roof&#10;&#10;Description automatically generated with medium confidence">
            <a:extLst>
              <a:ext uri="{FF2B5EF4-FFF2-40B4-BE49-F238E27FC236}">
                <a16:creationId xmlns:a16="http://schemas.microsoft.com/office/drawing/2014/main" id="{0E590F0D-B29B-B32D-8B26-D26C9AF24B11}"/>
              </a:ext>
            </a:extLst>
          </p:cNvPr>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a:xfrm>
            <a:off x="20" y="10"/>
            <a:ext cx="12191980" cy="6857990"/>
          </a:xfrm>
          <a:prstGeom prst="rect">
            <a:avLst/>
          </a:prstGeom>
        </p:spPr>
      </p:pic>
      <p:sp>
        <p:nvSpPr>
          <p:cNvPr id="8" name="Freeform: Shape 7">
            <a:extLst>
              <a:ext uri="{FF2B5EF4-FFF2-40B4-BE49-F238E27FC236}">
                <a16:creationId xmlns:a16="http://schemas.microsoft.com/office/drawing/2014/main" id="{8FF5081D-6F37-4BB4-B5EA-A11692358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43467 w 12192000"/>
              <a:gd name="connsiteY0" fmla="*/ 643467 h 6858000"/>
              <a:gd name="connsiteX1" fmla="*/ 643467 w 12192000"/>
              <a:gd name="connsiteY1" fmla="*/ 6214533 h 6858000"/>
              <a:gd name="connsiteX2" fmla="*/ 11548533 w 12192000"/>
              <a:gd name="connsiteY2" fmla="*/ 6214533 h 6858000"/>
              <a:gd name="connsiteX3" fmla="*/ 11548533 w 12192000"/>
              <a:gd name="connsiteY3" fmla="*/ 64346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43467" y="643467"/>
                </a:moveTo>
                <a:lnTo>
                  <a:pt x="643467" y="6214533"/>
                </a:lnTo>
                <a:lnTo>
                  <a:pt x="11548533" y="6214533"/>
                </a:lnTo>
                <a:lnTo>
                  <a:pt x="11548533" y="643467"/>
                </a:lnTo>
                <a:close/>
                <a:moveTo>
                  <a:pt x="0" y="0"/>
                </a:moveTo>
                <a:lnTo>
                  <a:pt x="12192000" y="0"/>
                </a:lnTo>
                <a:lnTo>
                  <a:pt x="12192000" y="6858000"/>
                </a:lnTo>
                <a:lnTo>
                  <a:pt x="0" y="6858000"/>
                </a:lnTo>
                <a:close/>
              </a:path>
            </a:pathLst>
          </a:cu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DC041D-D1C3-4296-85D0-23923F3A4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627698"/>
            <a:ext cx="10915650" cy="5602605"/>
          </a:xfrm>
          <a:prstGeom prst="rect">
            <a:avLst/>
          </a:prstGeom>
          <a:noFill/>
          <a:ln w="44450" cap="sq" cmpd="dbl">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8100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roof&#10;&#10;Description automatically generated">
            <a:extLst>
              <a:ext uri="{FF2B5EF4-FFF2-40B4-BE49-F238E27FC236}">
                <a16:creationId xmlns:a16="http://schemas.microsoft.com/office/drawing/2014/main" id="{067B4598-9EDD-D16F-F759-51CB41494E2D}"/>
              </a:ext>
            </a:extLst>
          </p:cNvPr>
          <p:cNvPicPr>
            <a:picLocks noChangeAspect="1"/>
          </p:cNvPicPr>
          <p:nvPr/>
        </p:nvPicPr>
        <p:blipFill rotWithShape="1">
          <a:blip r:embed="rId3">
            <a:extLst>
              <a:ext uri="{28A0092B-C50C-407E-A947-70E740481C1C}">
                <a14:useLocalDpi xmlns:a14="http://schemas.microsoft.com/office/drawing/2010/main" val="0"/>
              </a:ext>
            </a:extLst>
          </a:blip>
          <a:srcRect r="-1" b="25000"/>
          <a:stretch/>
        </p:blipFill>
        <p:spPr>
          <a:xfrm>
            <a:off x="838200" y="233807"/>
            <a:ext cx="10468866" cy="5888737"/>
          </a:xfrm>
          <a:prstGeom prst="rect">
            <a:avLst/>
          </a:prstGeom>
          <a:ln w="28575">
            <a:solidFill>
              <a:schemeClr val="bg1"/>
            </a:solidFill>
          </a:ln>
        </p:spPr>
      </p:pic>
    </p:spTree>
    <p:extLst>
      <p:ext uri="{BB962C8B-B14F-4D97-AF65-F5344CB8AC3E}">
        <p14:creationId xmlns:p14="http://schemas.microsoft.com/office/powerpoint/2010/main" val="3006334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10;&#10;Description automatically generated">
            <a:extLst>
              <a:ext uri="{FF2B5EF4-FFF2-40B4-BE49-F238E27FC236}">
                <a16:creationId xmlns:a16="http://schemas.microsoft.com/office/drawing/2014/main" id="{97D97CCF-5308-A561-0786-11912CC3EFD0}"/>
              </a:ext>
            </a:extLst>
          </p:cNvPr>
          <p:cNvPicPr>
            <a:picLocks noChangeAspect="1"/>
          </p:cNvPicPr>
          <p:nvPr/>
        </p:nvPicPr>
        <p:blipFill rotWithShape="1">
          <a:blip r:embed="rId3">
            <a:extLst>
              <a:ext uri="{28A0092B-C50C-407E-A947-70E740481C1C}">
                <a14:useLocalDpi xmlns:a14="http://schemas.microsoft.com/office/drawing/2010/main" val="0"/>
              </a:ext>
            </a:extLst>
          </a:blip>
          <a:srcRect t="2558" r="1" b="22443"/>
          <a:stretch/>
        </p:blipFill>
        <p:spPr>
          <a:xfrm>
            <a:off x="1280667" y="677668"/>
            <a:ext cx="9630666"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76271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wooden, wood">
            <a:extLst>
              <a:ext uri="{FF2B5EF4-FFF2-40B4-BE49-F238E27FC236}">
                <a16:creationId xmlns:a16="http://schemas.microsoft.com/office/drawing/2014/main" id="{0681CBBF-BB21-40EA-03FA-1BB15E305614}"/>
              </a:ext>
            </a:extLst>
          </p:cNvPr>
          <p:cNvPicPr>
            <a:picLocks noChangeAspect="1"/>
          </p:cNvPicPr>
          <p:nvPr/>
        </p:nvPicPr>
        <p:blipFill rotWithShape="1">
          <a:blip r:embed="rId3">
            <a:extLst>
              <a:ext uri="{28A0092B-C50C-407E-A947-70E740481C1C}">
                <a14:useLocalDpi xmlns:a14="http://schemas.microsoft.com/office/drawing/2010/main" val="0"/>
              </a:ext>
            </a:extLst>
          </a:blip>
          <a:srcRect t="20116" r="-3" b="1581"/>
          <a:stretch/>
        </p:blipFill>
        <p:spPr>
          <a:xfrm>
            <a:off x="5162052" y="3272588"/>
            <a:ext cx="6105382" cy="3585411"/>
          </a:xfrm>
          <a:prstGeom prst="rect">
            <a:avLst/>
          </a:prstGeom>
        </p:spPr>
      </p:pic>
      <p:pic>
        <p:nvPicPr>
          <p:cNvPr id="13" name="Picture 12" descr="A picture containing wooden, wood&#10;&#10;Description automatically generated">
            <a:extLst>
              <a:ext uri="{FF2B5EF4-FFF2-40B4-BE49-F238E27FC236}">
                <a16:creationId xmlns:a16="http://schemas.microsoft.com/office/drawing/2014/main" id="{CFAC73DC-7CEF-FCC7-4003-F3F349F64F39}"/>
              </a:ext>
            </a:extLst>
          </p:cNvPr>
          <p:cNvPicPr>
            <a:picLocks noChangeAspect="1"/>
          </p:cNvPicPr>
          <p:nvPr/>
        </p:nvPicPr>
        <p:blipFill rotWithShape="1">
          <a:blip r:embed="rId4">
            <a:extLst>
              <a:ext uri="{28A0092B-C50C-407E-A947-70E740481C1C}">
                <a14:useLocalDpi xmlns:a14="http://schemas.microsoft.com/office/drawing/2010/main" val="0"/>
              </a:ext>
            </a:extLst>
          </a:blip>
          <a:srcRect t="11894" r="1" b="16763"/>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17" name="Picture 16" descr="A picture containing watercraft, raft, wooden, wood&#10;&#10;Description automatically generated">
            <a:extLst>
              <a:ext uri="{FF2B5EF4-FFF2-40B4-BE49-F238E27FC236}">
                <a16:creationId xmlns:a16="http://schemas.microsoft.com/office/drawing/2014/main" id="{6496B492-991B-DB2F-88B2-ECF154C7A127}"/>
              </a:ext>
            </a:extLst>
          </p:cNvPr>
          <p:cNvPicPr>
            <a:picLocks noChangeAspect="1"/>
          </p:cNvPicPr>
          <p:nvPr/>
        </p:nvPicPr>
        <p:blipFill rotWithShape="1">
          <a:blip r:embed="rId5">
            <a:extLst>
              <a:ext uri="{28A0092B-C50C-407E-A947-70E740481C1C}">
                <a14:useLocalDpi xmlns:a14="http://schemas.microsoft.com/office/drawing/2010/main" val="0"/>
              </a:ext>
            </a:extLst>
          </a:blip>
          <a:srcRect r="9003" b="-1"/>
          <a:stretch/>
        </p:blipFill>
        <p:spPr>
          <a:xfrm>
            <a:off x="7458302" y="-22547"/>
            <a:ext cx="3809132" cy="3139531"/>
          </a:xfrm>
          <a:prstGeom prst="rect">
            <a:avLst/>
          </a:prstGeom>
        </p:spPr>
      </p:pic>
      <p:pic>
        <p:nvPicPr>
          <p:cNvPr id="3" name="Picture 2">
            <a:extLst>
              <a:ext uri="{FF2B5EF4-FFF2-40B4-BE49-F238E27FC236}">
                <a16:creationId xmlns:a16="http://schemas.microsoft.com/office/drawing/2014/main" id="{5D8ACA0C-8D35-F496-96C3-FDC57370B015}"/>
              </a:ext>
            </a:extLst>
          </p:cNvPr>
          <p:cNvPicPr>
            <a:picLocks noChangeAspect="1"/>
          </p:cNvPicPr>
          <p:nvPr/>
        </p:nvPicPr>
        <p:blipFill rotWithShape="1">
          <a:blip r:embed="rId6">
            <a:extLst>
              <a:ext uri="{28A0092B-C50C-407E-A947-70E740481C1C}">
                <a14:useLocalDpi xmlns:a14="http://schemas.microsoft.com/office/drawing/2010/main" val="0"/>
              </a:ext>
            </a:extLst>
          </a:blip>
          <a:srcRect t="23204" b="2354"/>
          <a:stretch/>
        </p:blipFill>
        <p:spPr>
          <a:xfrm>
            <a:off x="1" y="4065775"/>
            <a:ext cx="5001186" cy="2792224"/>
          </a:xfrm>
          <a:prstGeom prst="rect">
            <a:avLst/>
          </a:prstGeom>
        </p:spPr>
      </p:pic>
      <p:sp>
        <p:nvSpPr>
          <p:cNvPr id="22" name="Rectangle 21">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897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DA48F992-B8C8-B4F1-F413-173B4A94D7EC}"/>
              </a:ext>
            </a:extLst>
          </p:cNvPr>
          <p:cNvPicPr>
            <a:picLocks noChangeAspect="1"/>
          </p:cNvPicPr>
          <p:nvPr/>
        </p:nvPicPr>
        <p:blipFill rotWithShape="1">
          <a:blip r:embed="rId3">
            <a:extLst>
              <a:ext uri="{28A0092B-C50C-407E-A947-70E740481C1C}">
                <a14:useLocalDpi xmlns:a14="http://schemas.microsoft.com/office/drawing/2010/main" val="0"/>
              </a:ext>
            </a:extLst>
          </a:blip>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222065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wall, indoor, electronics&#10;&#10;Description automatically generated">
            <a:extLst>
              <a:ext uri="{FF2B5EF4-FFF2-40B4-BE49-F238E27FC236}">
                <a16:creationId xmlns:a16="http://schemas.microsoft.com/office/drawing/2014/main" id="{D39B273B-B238-6231-2BED-EA5EB15CF654}"/>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r="1" b="1"/>
          <a:stretch/>
        </p:blipFill>
        <p:spPr>
          <a:xfrm>
            <a:off x="1280667" y="677668"/>
            <a:ext cx="9630666"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67169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wall, indoor, lamp&#10;&#10;Description automatically generated">
            <a:extLst>
              <a:ext uri="{FF2B5EF4-FFF2-40B4-BE49-F238E27FC236}">
                <a16:creationId xmlns:a16="http://schemas.microsoft.com/office/drawing/2014/main" id="{17C05406-B1F5-6AAC-DE5B-817BC6B3CE1A}"/>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r="1" b="1"/>
          <a:stretch/>
        </p:blipFill>
        <p:spPr>
          <a:xfrm>
            <a:off x="1280667" y="677668"/>
            <a:ext cx="9630666"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40177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erial view of green treetops">
            <a:extLst>
              <a:ext uri="{FF2B5EF4-FFF2-40B4-BE49-F238E27FC236}">
                <a16:creationId xmlns:a16="http://schemas.microsoft.com/office/drawing/2014/main" id="{3CDB250B-3D66-E0DC-721E-814A3C7463DA}"/>
              </a:ext>
            </a:extLst>
          </p:cNvPr>
          <p:cNvPicPr>
            <a:picLocks noChangeAspect="1"/>
          </p:cNvPicPr>
          <p:nvPr/>
        </p:nvPicPr>
        <p:blipFill rotWithShape="1">
          <a:blip r:embed="rId3"/>
          <a:srcRect l="13382" r="18388" b="-1"/>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9"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0C96B5-E4FA-AC15-377F-FE12044CF61C}"/>
              </a:ext>
            </a:extLst>
          </p:cNvPr>
          <p:cNvSpPr>
            <a:spLocks noGrp="1"/>
          </p:cNvSpPr>
          <p:nvPr>
            <p:ph type="title"/>
          </p:nvPr>
        </p:nvSpPr>
        <p:spPr>
          <a:xfrm>
            <a:off x="804673" y="1396289"/>
            <a:ext cx="4782458" cy="1325563"/>
          </a:xfrm>
        </p:spPr>
        <p:txBody>
          <a:bodyPr>
            <a:normAutofit/>
          </a:bodyPr>
          <a:lstStyle/>
          <a:p>
            <a:r>
              <a:rPr lang="en-US" b="1"/>
              <a:t>EARLY ANTENNNA INSTALLATIONS</a:t>
            </a:r>
          </a:p>
        </p:txBody>
      </p:sp>
      <p:sp>
        <p:nvSpPr>
          <p:cNvPr id="3" name="Content Placeholder 2">
            <a:extLst>
              <a:ext uri="{FF2B5EF4-FFF2-40B4-BE49-F238E27FC236}">
                <a16:creationId xmlns:a16="http://schemas.microsoft.com/office/drawing/2014/main" id="{F1627B2F-21DF-2C99-8715-0DFCF0A26123}"/>
              </a:ext>
            </a:extLst>
          </p:cNvPr>
          <p:cNvSpPr>
            <a:spLocks noGrp="1"/>
          </p:cNvSpPr>
          <p:nvPr>
            <p:ph idx="1"/>
          </p:nvPr>
        </p:nvSpPr>
        <p:spPr>
          <a:xfrm>
            <a:off x="804672" y="2871982"/>
            <a:ext cx="4782458" cy="3181684"/>
          </a:xfrm>
        </p:spPr>
        <p:txBody>
          <a:bodyPr anchor="t">
            <a:normAutofit/>
          </a:bodyPr>
          <a:lstStyle/>
          <a:p>
            <a:pPr marL="0" indent="0">
              <a:buNone/>
            </a:pPr>
            <a:endParaRPr lang="en-US" sz="1500"/>
          </a:p>
          <a:p>
            <a:r>
              <a:rPr lang="en-US" sz="1500"/>
              <a:t>VERTICAL ANTENNA  </a:t>
            </a:r>
            <a:r>
              <a:rPr lang="en-US" sz="1500" u="sng"/>
              <a:t>4BTV</a:t>
            </a:r>
          </a:p>
          <a:p>
            <a:pPr lvl="1"/>
            <a:r>
              <a:rPr lang="en-US" sz="1500"/>
              <a:t>EASY TO INTALL AND GAVE 4 BAND COVERAGE</a:t>
            </a:r>
          </a:p>
          <a:p>
            <a:pPr lvl="1"/>
            <a:r>
              <a:rPr lang="en-US" sz="1500"/>
              <a:t> NOISEY AT THE BEST OF TIMES</a:t>
            </a:r>
          </a:p>
          <a:p>
            <a:r>
              <a:rPr lang="en-US" sz="1500"/>
              <a:t>FOUND TWO PINE TREES SPACED STRATEGICALLY AND INSTALL SIMPLE DIPOLE CUT TO 40 METERS (62 FEET) WITH A BALUN AT THE CENTER OF THE DIPOLE.  FEED LINE WAS 75 OHM COAX.</a:t>
            </a:r>
          </a:p>
          <a:p>
            <a:r>
              <a:rPr lang="en-US" sz="1500"/>
              <a:t>OPERATED 40 METERS AND 15 METERS BUT REQUIRED A TUNER FOR OTHER BANDS.  NOT A ‘MULTI BAND’ ANTENNA </a:t>
            </a:r>
          </a:p>
          <a:p>
            <a:pPr marL="0" indent="0">
              <a:buNone/>
            </a:pPr>
            <a:endParaRPr lang="en-US" sz="1500"/>
          </a:p>
        </p:txBody>
      </p:sp>
    </p:spTree>
    <p:extLst>
      <p:ext uri="{BB962C8B-B14F-4D97-AF65-F5344CB8AC3E}">
        <p14:creationId xmlns:p14="http://schemas.microsoft.com/office/powerpoint/2010/main" val="277705874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indoor, wall, microscope&#10;&#10;Description automatically generated">
            <a:extLst>
              <a:ext uri="{FF2B5EF4-FFF2-40B4-BE49-F238E27FC236}">
                <a16:creationId xmlns:a16="http://schemas.microsoft.com/office/drawing/2014/main" id="{8095FF3D-62D0-C21B-3C08-7C9B8E69F65E}"/>
              </a:ext>
            </a:extLst>
          </p:cNvPr>
          <p:cNvPicPr>
            <a:picLocks noChangeAspect="1"/>
          </p:cNvPicPr>
          <p:nvPr/>
        </p:nvPicPr>
        <p:blipFill rotWithShape="1">
          <a:blip r:embed="rId3">
            <a:extLst>
              <a:ext uri="{28A0092B-C50C-407E-A947-70E740481C1C}">
                <a14:useLocalDpi xmlns:a14="http://schemas.microsoft.com/office/drawing/2010/main" val="0"/>
              </a:ext>
            </a:extLst>
          </a:blip>
          <a:srcRect l="116" r="5159" b="-1"/>
          <a:stretch/>
        </p:blipFill>
        <p:spPr>
          <a:xfrm>
            <a:off x="838200" y="754148"/>
            <a:ext cx="10515600" cy="4995575"/>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337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99050EE-26AF-4253-BD50-F0FCD965A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284" y="575361"/>
            <a:ext cx="5707277" cy="570727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C7F23-49FB-7F10-89FB-3C8967AB22A0}"/>
              </a:ext>
            </a:extLst>
          </p:cNvPr>
          <p:cNvSpPr>
            <a:spLocks noGrp="1"/>
          </p:cNvSpPr>
          <p:nvPr>
            <p:ph type="title"/>
          </p:nvPr>
        </p:nvSpPr>
        <p:spPr>
          <a:xfrm>
            <a:off x="838200" y="1748452"/>
            <a:ext cx="4974771" cy="3587786"/>
          </a:xfrm>
        </p:spPr>
        <p:txBody>
          <a:bodyPr>
            <a:normAutofit/>
          </a:bodyPr>
          <a:lstStyle/>
          <a:p>
            <a:pPr algn="ctr"/>
            <a:r>
              <a:rPr lang="en-US" sz="4100" b="1">
                <a:solidFill>
                  <a:schemeClr val="bg1"/>
                </a:solidFill>
              </a:rPr>
              <a:t>CONSIDERED USING A PAIR OF TRAPS BUT COUNTED IT OUT FOR SEVERAL REASONS</a:t>
            </a:r>
            <a:br>
              <a:rPr lang="en-US" sz="4100" b="1">
                <a:solidFill>
                  <a:schemeClr val="bg1"/>
                </a:solidFill>
              </a:rPr>
            </a:br>
            <a:endParaRPr lang="en-US" sz="4100" b="1">
              <a:solidFill>
                <a:schemeClr val="bg1"/>
              </a:solidFill>
            </a:endParaRPr>
          </a:p>
        </p:txBody>
      </p:sp>
      <p:grpSp>
        <p:nvGrpSpPr>
          <p:cNvPr id="12"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13" name="Freeform: Shape 1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sp>
        <p:nvSpPr>
          <p:cNvPr id="16" name="Graphic 212">
            <a:extLst>
              <a:ext uri="{FF2B5EF4-FFF2-40B4-BE49-F238E27FC236}">
                <a16:creationId xmlns:a16="http://schemas.microsoft.com/office/drawing/2014/main" id="{D0C78466-EB6E-45A0-99A6-A00789AC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Graphic 212">
            <a:extLst>
              <a:ext uri="{FF2B5EF4-FFF2-40B4-BE49-F238E27FC236}">
                <a16:creationId xmlns:a16="http://schemas.microsoft.com/office/drawing/2014/main" id="{E99F76E4-5DFD-4DBE-B042-66FBCD118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7727" y="421588"/>
            <a:ext cx="1291468" cy="1291468"/>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grpSp>
        <p:nvGrpSpPr>
          <p:cNvPr id="20"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1" name="Freeform: Shape 20">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grpSp>
        <p:nvGrpSpPr>
          <p:cNvPr id="191" name="Graphic 4">
            <a:extLst>
              <a:ext uri="{FF2B5EF4-FFF2-40B4-BE49-F238E27FC236}">
                <a16:creationId xmlns:a16="http://schemas.microsoft.com/office/drawing/2014/main" id="{773717CC-ECEE-4ABF-BA61-C59F468017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alpha val="60000"/>
            </a:schemeClr>
          </a:solidFill>
        </p:grpSpPr>
        <p:sp>
          <p:nvSpPr>
            <p:cNvPr id="192" name="Freeform: Shape 191">
              <a:extLst>
                <a:ext uri="{FF2B5EF4-FFF2-40B4-BE49-F238E27FC236}">
                  <a16:creationId xmlns:a16="http://schemas.microsoft.com/office/drawing/2014/main" id="{9A4FAE41-62DF-4B8E-BD66-8EC206E0E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564C7F1F-5546-40DC-A16B-C9A3E4577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45583216-FC24-4B75-9703-DBEC401FF8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2FD0A70D-2E7E-4048-8145-0F45EDBBCE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703C78E-D176-4455-B7B5-2DB4F418D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D23B98E-D1FB-4BD9-BA4A-060BC8266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C1541992-EEDB-4D6B-BDA9-B66E58A17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08072B3B-B852-4186-ACFE-F614251324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B5DD2CA-BCBA-4F3E-B472-84006768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C7335DFE-05E4-4D45-B035-1D85E7648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ADCF9375-A092-491A-960D-A4DBB376C3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95341599-7E99-490F-9AF8-07EAE5C8D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1C55EB0-818A-46E6-8D53-5503100290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319B036C-5BD8-4F3B-8935-96D50F410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8445880-106C-4DC8-A250-D132F0D6F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952AA1DD-5DBE-43CD-9B85-63C762692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A412466-ED73-4944-83CE-224B1769C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807E195A-10DB-494C-A547-E1D0C6F616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4CD4AECE-734D-4B90-984F-B2ABFA2B6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2927072E-8001-4AD1-A4C4-2EDBA3BF87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499D6F50-E593-46A3-81D8-73389276B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7A96E600-84B4-452B-AE40-295FC5807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CBBA17AC-C1AB-4BFC-A051-457275D1D6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488E850C-90D5-4D0F-A57D-7809327EF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9F98D808-AB13-4D8D-B4C5-9D32153462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95AFFBC0-FF37-4117-86FA-21ABDA17A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D0AC42A-17B0-4154-968C-CAE2A04C2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4A7A31A0-8490-4B9D-B9CC-7FF28053E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8188899C-6A74-43D8-B36C-F86B278C8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1537EAA6-95B6-4674-A7B9-40F9AB7F59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4B29507-C08F-4764-B703-0EB33A0FAC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4200E500-6A99-47FC-A30F-FA4C85DA8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9558677C-76AD-451F-AEEE-C5FEE4179C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79E472E5-A81A-44E7-AEBA-C3A593497B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5CD54F54-9E41-4635-A533-6CC6515E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B22D6F46-74C0-49D9-8CD8-BC125E973D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C6FAA6EC-EDF6-4522-ACD8-8D4F7FF87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5F8364DC-ED1A-482D-A418-7941B199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1896D361-70A8-4528-940B-F306550F88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4D1CB00A-0CE1-4E25-ADCE-9562845F54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E1B6761E-B7C6-4218-B95F-F6DEC0066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A081177-DAC3-4667-91A1-4CC885D4A1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435007DC-BB8D-43BA-9598-AE79AA262E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6628B8A-02EC-44EF-B52C-5EBAFBCF9C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2DACEC99-8F4C-495C-8EAA-670A3A02E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C8EFEAD4-1425-4357-9D8A-F326DABC6E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FDA70E94-A082-47D4-B4F8-142AEF1DC3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10E96E8A-1EEA-4F1D-8CFE-12DC9B9E7A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12D7CC4-A548-4FF7-A6B2-9151CFA9E3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CB3F1C68-B597-4669-87F8-C80124ABE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A57037D2-0958-4F34-815F-C8CA7F86A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30AF3969-3F11-4157-B4B9-33B131462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51D613E3-18F5-4426-ADEB-DEC123E16B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1DC25548-A3A9-4018-A29B-6972D353F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7EDE6372-94D2-435D-BD43-A20072D80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729575A6-77E2-4199-8F0A-27C89330A0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12EB506D-59AD-4011-80F8-36A2BDB9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92FD46FA-14EB-46A2-B4A3-ECD1F49BAC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1CD84E07-49A9-40E3-B34C-91C156C9C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F3090306-C384-44A0-8C38-77397133BA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515E97E-31A4-4273-AB55-8EAD74CB9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792F63CA-0494-43E2-A0AA-37C35C832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5389A040-E4CC-4CE7-8B9F-40ECA9ACE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1BA51B23-705C-49BE-B606-8A9B623E0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6EF17A-F451-4B5B-9052-33A9116E9D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1B20B7D1-27D7-4E1A-A317-E9E7A105A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1E3FADAF-FD1D-45B2-A40D-EBDD536E75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301257BA-BCE2-4479-A04F-A9DBFAF92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619D0ABC-04D9-405A-A52F-5EEC01762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123AE5C7-608A-47A7-B7A1-55662B70B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957BDA1A-3081-45EB-A31E-3F98EC6DC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683DDA50-C794-4DC5-8297-CFDEB8DCB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FA42024A-A832-4635-9CE6-B968232CE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564D00AA-3E68-4F56-80A0-08D5DFFB6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D988A711-E3E8-4172-AFE1-60E93FF10A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7A89FF34-EE34-461C-A3EF-73AC3801B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80D55E43-BE59-444D-B32B-9C0306A126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639C823F-B16B-4DF7-BA6E-0D832AAB2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E623C08-172F-41EA-90CB-59ED0D583B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94C0577F-0FF9-47D5-8C6D-FC7B4CC31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30C80E9D-7909-4C52-ACAD-80FF874F9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2B9598CE-4E74-4A54-BAB8-59379D211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E7188EAA-47E1-4B73-8682-C74A0421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36900E8B-61F2-411F-B29F-A9CDC6E81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0A25598A-334A-487D-9604-4753EAE81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8DBE472-045A-491C-AB7C-4153EE2B0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2F6DD374-5D5F-48BB-8135-8F37EE2C2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386B8A5A-00D0-4291-937B-931B3F19CD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89C10BFA-8067-495D-810E-1F4085F7B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51F94E69-8294-4AB3-A457-3BD4ACF08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AD2859C5-45C5-4EE2-8272-0FA7A02353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14AFB321-1B9D-41AF-9686-8C689A3F4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5C4403F4-D893-4E4C-8DFE-E79AE6A62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BA894316-677B-4B51-AF19-0D3FAF96A7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07FDE9AD-8F5A-44B0-AC7E-30148150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A4D0E6BA-489D-4EA4-994E-225F7D078B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EDFBCCB-EC92-4860-BBDB-2EC6355FE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459DBA8E-2EB0-4C51-A161-2C595B89D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FB1BA285-9A95-49B7-A098-F38400D92B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D29C405E-90F5-4AB5-8B5F-3CA2F1815A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F7214FFD-3321-412F-9CA5-4BC6E874F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5F16C3D8-64A1-443D-92A7-EA97518A6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7E4EFAB9-436A-4B6B-A16B-8DA3F614A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037DDFC3-D7A5-443D-8417-D723296DA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253AC142-F4B4-47E8-BBEE-F7D0F8547F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890AAA82-94E2-41D0-AE92-9C87195CC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FD33B856-EF4E-40FC-BDA0-9E26203D0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4AEBF58-C8A2-4D00-9AFB-B5012AEA36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1270E55-4211-4529-BDC3-29B80BDF5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16DD7E91-EFBB-4DD7-B30F-4A13C20BED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96260F31-66FB-4E2C-801E-701C2B859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B5FEE1C9-3961-4400-AD3E-B5AD93A47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34E1BE05-269F-4A13-99FE-2A973A0E77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2D591FBD-65C6-46C4-AF19-875D652DC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85F7E635-CB45-4346-BBFB-10FF0576A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3BDAC885-F0B3-4D66-8587-4384652983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3427A7E1-71C9-42CC-9CAF-53642DC4D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0BF60C4-2E5D-473E-96B6-D22BB8536F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C4703732-1088-4448-ACC0-D8BD901B2C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6777D706-23BF-4962-98D3-D5AE7DF4E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783FF777-4C59-44D0-9441-2B40E0A70E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2037F33C-65F4-44B6-9CB2-D32D1552C6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E73BA403-F3FD-4D76-A516-5698375D6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0AF0D29B-415A-4327-A4B4-B5DC8F0AC0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374A9388-F55E-4F94-817D-5BFF0B59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30C52183-F223-4E0A-B713-C91589CEB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A6BEE030-DC6B-4CB1-A01B-95CC82552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2D41CF67-37BB-443C-85CF-2A05174F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5A449CF-396F-45B8-B268-6824A4E89B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9C20A7EF-7013-4D6C-ADD8-868A931DF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F787692C-3BA9-4D4D-82F8-E497797AAE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A6D539D6-A55E-40F5-83AC-A77340524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4D7922F-CA55-4202-B99F-ED303E704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4120C846-A602-4B6C-9C07-11D2B0F8A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4B5D527-4684-45F5-84CE-73642492D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FF31CF21-8169-4D45-A115-9CF8D3718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DA8762B9-9CD8-4676-93F5-6C9358A94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A183E80A-70D1-4F52-A92D-D396648CCB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83FBB0F7-E17E-4890-9B66-3625BA1468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08E7BF1-2D4D-44AB-A5CC-0ED91B846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4B468C4E-6F63-4172-AE1F-8965744DB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74C7149-F567-4D55-8F48-511DCF3A8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4A551FA-7E10-4D28-9A10-B9A06C0780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1D04F3C0-CE2C-4B8D-A5BD-0E994FD8D9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D2EA9230-DD52-48A9-B268-56744EA50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043A05F5-A8CF-4D01-AF12-95D1ECAE46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1F47C6BC-BD1A-4291-B018-05E5A72E4B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B89844-FD17-4048-A3F5-35E390C6E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B5593F34-8B0E-4D34-9781-B594E2F5D7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4428E4BB-2263-4D19-8254-C9B54B856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2366216E-6EA2-4872-8370-C5EC22520F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D66F8E3F-BF33-4F99-A1F0-EB5885BF2C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EB506747-ED9D-43EA-BD67-DF7971849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AC803CE8-FFF7-40EA-AF62-102724C32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7EF6FFCA-06CC-4395-AEB0-425719A42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0D95F285-AAC0-4F32-8665-2677878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DFCCA2E-BF12-4D26-A5A4-A03387546A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2ABEAC60-6AC3-4D6A-95F9-2E79F6BE00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FA6015B7-49FE-4729-B2F4-585F0F305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D611DEB1-76FE-4625-9449-88E52D15F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97F031C1-1AA7-4CA7-ADD3-E0577626E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96F5D0CB-22E6-4536-8403-F42527F31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A32718AB-7401-4F66-9C77-E06C3CF7CD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85B6B5F1-D1E4-45A3-8117-348D02D2A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534869FD-184C-42DB-B9DA-293DB67E5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A781504F-CAFD-4201-B288-8B4A809B43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D9FC8348-2BA6-4631-8AA7-D63CD898C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1AF95A2-64EA-45E2-A43B-1EBD56910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CFC80050-240D-434A-BFCB-DE4DA4FAF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
        <p:nvSpPr>
          <p:cNvPr id="3" name="Content Placeholder 2">
            <a:extLst>
              <a:ext uri="{FF2B5EF4-FFF2-40B4-BE49-F238E27FC236}">
                <a16:creationId xmlns:a16="http://schemas.microsoft.com/office/drawing/2014/main" id="{B269D92C-FB05-B14A-FA02-110CF9F08686}"/>
              </a:ext>
            </a:extLst>
          </p:cNvPr>
          <p:cNvSpPr>
            <a:spLocks noGrp="1"/>
          </p:cNvSpPr>
          <p:nvPr>
            <p:ph idx="1"/>
          </p:nvPr>
        </p:nvSpPr>
        <p:spPr>
          <a:xfrm>
            <a:off x="6477270" y="1130846"/>
            <a:ext cx="4974771" cy="4351338"/>
          </a:xfrm>
        </p:spPr>
        <p:txBody>
          <a:bodyPr>
            <a:normAutofit/>
          </a:bodyPr>
          <a:lstStyle/>
          <a:p>
            <a:pPr lvl="1"/>
            <a:r>
              <a:rPr lang="en-US" sz="2200">
                <a:solidFill>
                  <a:schemeClr val="bg1"/>
                </a:solidFill>
              </a:rPr>
              <a:t>Traps often require close wire length tuning and would not increase the multi-band requirement very much. Lots of up and down with the antenna</a:t>
            </a:r>
          </a:p>
          <a:p>
            <a:pPr lvl="1"/>
            <a:r>
              <a:rPr lang="en-US" sz="2200">
                <a:solidFill>
                  <a:schemeClr val="bg1"/>
                </a:solidFill>
              </a:rPr>
              <a:t>Traps are expensive</a:t>
            </a:r>
          </a:p>
          <a:p>
            <a:pPr lvl="1"/>
            <a:r>
              <a:rPr lang="en-US" sz="2200">
                <a:solidFill>
                  <a:schemeClr val="bg1"/>
                </a:solidFill>
              </a:rPr>
              <a:t>Traps are heavy which would increase the load </a:t>
            </a:r>
          </a:p>
          <a:p>
            <a:pPr lvl="1"/>
            <a:r>
              <a:rPr lang="en-US" sz="2200">
                <a:solidFill>
                  <a:schemeClr val="bg1"/>
                </a:solidFill>
              </a:rPr>
              <a:t>Traps do not improve the performance over a regular dipole and can cause a slight loss in efficiency within the traps themselves.</a:t>
            </a:r>
          </a:p>
        </p:txBody>
      </p:sp>
    </p:spTree>
    <p:extLst>
      <p:ext uri="{BB962C8B-B14F-4D97-AF65-F5344CB8AC3E}">
        <p14:creationId xmlns:p14="http://schemas.microsoft.com/office/powerpoint/2010/main" val="420307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B019F-C98E-C1A9-B224-1755D01A9D59}"/>
              </a:ext>
            </a:extLst>
          </p:cNvPr>
          <p:cNvSpPr>
            <a:spLocks noGrp="1"/>
          </p:cNvSpPr>
          <p:nvPr>
            <p:ph type="title"/>
          </p:nvPr>
        </p:nvSpPr>
        <p:spPr/>
        <p:txBody>
          <a:bodyPr/>
          <a:lstStyle/>
          <a:p>
            <a:pPr algn="ctr"/>
            <a:r>
              <a:rPr lang="en-US" b="1" dirty="0"/>
              <a:t>CENTER FEED “ZEPP” ANTENNA A MULTI-BAND ANSWER </a:t>
            </a:r>
            <a:endParaRPr lang="en-US" dirty="0"/>
          </a:p>
        </p:txBody>
      </p:sp>
      <p:pic>
        <p:nvPicPr>
          <p:cNvPr id="7" name="Content Placeholder 6" descr="Diagram&#10;&#10;Description automatically generated">
            <a:extLst>
              <a:ext uri="{FF2B5EF4-FFF2-40B4-BE49-F238E27FC236}">
                <a16:creationId xmlns:a16="http://schemas.microsoft.com/office/drawing/2014/main" id="{C95AFF59-066E-DDBF-E48E-527E14856F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55356" y="1825625"/>
            <a:ext cx="6681287" cy="4351338"/>
          </a:xfrm>
        </p:spPr>
      </p:pic>
    </p:spTree>
    <p:extLst>
      <p:ext uri="{BB962C8B-B14F-4D97-AF65-F5344CB8AC3E}">
        <p14:creationId xmlns:p14="http://schemas.microsoft.com/office/powerpoint/2010/main" val="14852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7583EE-C2DA-725E-F741-E450B2C2674B}"/>
              </a:ext>
            </a:extLst>
          </p:cNvPr>
          <p:cNvSpPr>
            <a:spLocks noGrp="1"/>
          </p:cNvSpPr>
          <p:nvPr>
            <p:ph type="title"/>
          </p:nvPr>
        </p:nvSpPr>
        <p:spPr>
          <a:xfrm>
            <a:off x="594360" y="640263"/>
            <a:ext cx="3822192" cy="1344975"/>
          </a:xfrm>
        </p:spPr>
        <p:txBody>
          <a:bodyPr>
            <a:normAutofit/>
          </a:bodyPr>
          <a:lstStyle/>
          <a:p>
            <a:r>
              <a:rPr lang="en-US" sz="3600" b="1">
                <a:solidFill>
                  <a:schemeClr val="bg1"/>
                </a:solidFill>
              </a:rPr>
              <a:t>FEED LINE CHOICE</a:t>
            </a:r>
            <a:br>
              <a:rPr lang="en-US" sz="3600" b="1">
                <a:solidFill>
                  <a:schemeClr val="bg1"/>
                </a:solidFill>
              </a:rPr>
            </a:br>
            <a:endParaRPr lang="en-US" sz="3600" b="1">
              <a:solidFill>
                <a:schemeClr val="bg1"/>
              </a:solidFill>
            </a:endParaRPr>
          </a:p>
        </p:txBody>
      </p:sp>
      <p:cxnSp>
        <p:nvCxnSpPr>
          <p:cNvPr id="12" name="Straight Connector 11">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85F755-99E8-189D-B9A3-8ECEB597FD30}"/>
              </a:ext>
            </a:extLst>
          </p:cNvPr>
          <p:cNvSpPr>
            <a:spLocks noGrp="1"/>
          </p:cNvSpPr>
          <p:nvPr>
            <p:ph idx="1"/>
          </p:nvPr>
        </p:nvSpPr>
        <p:spPr>
          <a:xfrm>
            <a:off x="593610" y="2121763"/>
            <a:ext cx="3822192" cy="3773010"/>
          </a:xfrm>
        </p:spPr>
        <p:txBody>
          <a:bodyPr>
            <a:normAutofit/>
          </a:bodyPr>
          <a:lstStyle/>
          <a:p>
            <a:r>
              <a:rPr lang="en-US" sz="2000" dirty="0">
                <a:solidFill>
                  <a:schemeClr val="bg1"/>
                </a:solidFill>
              </a:rPr>
              <a:t> HAD 140 FEET SEPERATION FROM TREES AT BOTH ENDS OF THE LOT</a:t>
            </a:r>
          </a:p>
          <a:p>
            <a:pPr lvl="1"/>
            <a:r>
              <a:rPr lang="en-US" sz="2000" dirty="0">
                <a:solidFill>
                  <a:schemeClr val="bg1"/>
                </a:solidFill>
              </a:rPr>
              <a:t>MULTIBAND TUNED DOUBLET ANTENNA WOULD JUST FIT (135’)</a:t>
            </a:r>
          </a:p>
          <a:p>
            <a:pPr lvl="1"/>
            <a:r>
              <a:rPr lang="en-US" sz="2000" dirty="0">
                <a:solidFill>
                  <a:schemeClr val="bg1"/>
                </a:solidFill>
              </a:rPr>
              <a:t>THE MAIN DIFFERENCE OVER A DIPOLE IS IT IS FED WITH PARALLEL WIRE            ( LADDER LINE )</a:t>
            </a:r>
          </a:p>
          <a:p>
            <a:pPr marL="457200" lvl="1" indent="0">
              <a:buNone/>
            </a:pPr>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a:p>
            <a:pPr lvl="1"/>
            <a:endParaRPr lang="en-US" sz="2000" dirty="0">
              <a:solidFill>
                <a:schemeClr val="bg1"/>
              </a:solidFill>
            </a:endParaRPr>
          </a:p>
        </p:txBody>
      </p:sp>
      <p:pic>
        <p:nvPicPr>
          <p:cNvPr id="5" name="Picture 4" descr="A picture containing text, receipt&#10;&#10;Description automatically generated">
            <a:extLst>
              <a:ext uri="{FF2B5EF4-FFF2-40B4-BE49-F238E27FC236}">
                <a16:creationId xmlns:a16="http://schemas.microsoft.com/office/drawing/2014/main" id="{24CBF0DC-B5EA-BA87-382B-8E4FFEB277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0716" y="1867029"/>
            <a:ext cx="6596652" cy="2968493"/>
          </a:xfrm>
          <a:prstGeom prst="rect">
            <a:avLst/>
          </a:prstGeom>
        </p:spPr>
      </p:pic>
    </p:spTree>
    <p:extLst>
      <p:ext uri="{BB962C8B-B14F-4D97-AF65-F5344CB8AC3E}">
        <p14:creationId xmlns:p14="http://schemas.microsoft.com/office/powerpoint/2010/main" val="684714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1DA8FDE4-C753-ECE9-2DB0-7FCB6B710FE5}"/>
              </a:ext>
            </a:extLst>
          </p:cNvPr>
          <p:cNvSpPr>
            <a:spLocks noGrp="1"/>
          </p:cNvSpPr>
          <p:nvPr>
            <p:ph type="title"/>
          </p:nvPr>
        </p:nvSpPr>
        <p:spPr>
          <a:xfrm>
            <a:off x="838200" y="631825"/>
            <a:ext cx="10515600" cy="1325563"/>
          </a:xfrm>
        </p:spPr>
        <p:txBody>
          <a:bodyPr>
            <a:normAutofit/>
          </a:bodyPr>
          <a:lstStyle/>
          <a:p>
            <a:r>
              <a:rPr lang="en-US" b="1">
                <a:solidFill>
                  <a:schemeClr val="bg1"/>
                </a:solidFill>
              </a:rPr>
              <a:t>INSTALLING WIRE ANTENNAS</a:t>
            </a:r>
            <a:br>
              <a:rPr lang="en-US" b="1">
                <a:solidFill>
                  <a:schemeClr val="bg1"/>
                </a:solidFill>
              </a:rPr>
            </a:br>
            <a:r>
              <a:rPr lang="en-US" b="1">
                <a:solidFill>
                  <a:schemeClr val="bg1"/>
                </a:solidFill>
              </a:rPr>
              <a:t>“GETTING IT UP AND KEEPING IT UP”</a:t>
            </a:r>
          </a:p>
        </p:txBody>
      </p:sp>
      <p:cxnSp>
        <p:nvCxnSpPr>
          <p:cNvPr id="11" name="Straight Connector 10">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424ABAE7-D913-1D34-ADAE-8697E1B22B78}"/>
              </a:ext>
            </a:extLst>
          </p:cNvPr>
          <p:cNvSpPr>
            <a:spLocks noGrp="1"/>
          </p:cNvSpPr>
          <p:nvPr>
            <p:ph idx="1"/>
          </p:nvPr>
        </p:nvSpPr>
        <p:spPr>
          <a:xfrm>
            <a:off x="838200" y="2269173"/>
            <a:ext cx="10515600" cy="3659988"/>
          </a:xfrm>
        </p:spPr>
        <p:txBody>
          <a:bodyPr>
            <a:normAutofit/>
          </a:bodyPr>
          <a:lstStyle/>
          <a:p>
            <a:r>
              <a:rPr lang="en-US" sz="1500" dirty="0">
                <a:solidFill>
                  <a:schemeClr val="bg1"/>
                </a:solidFill>
              </a:rPr>
              <a:t>USING TREES IS A DOUBLE EDGE SWORD</a:t>
            </a:r>
          </a:p>
          <a:p>
            <a:pPr lvl="1"/>
            <a:r>
              <a:rPr lang="en-US" sz="1500" dirty="0">
                <a:solidFill>
                  <a:schemeClr val="bg1"/>
                </a:solidFill>
              </a:rPr>
              <a:t>GOOD HEIGHT AT BOTH ENDS </a:t>
            </a:r>
          </a:p>
          <a:p>
            <a:pPr lvl="1"/>
            <a:r>
              <a:rPr lang="en-US" sz="1500" dirty="0">
                <a:solidFill>
                  <a:schemeClr val="bg1"/>
                </a:solidFill>
              </a:rPr>
              <a:t>GOOD ACCESS FOR PLACING ROPE IN TREE</a:t>
            </a:r>
          </a:p>
          <a:p>
            <a:pPr lvl="1"/>
            <a:r>
              <a:rPr lang="en-US" sz="1500" dirty="0">
                <a:solidFill>
                  <a:schemeClr val="bg1"/>
                </a:solidFill>
              </a:rPr>
              <a:t>WIND AND TREE MOVEMENT CAN BE AN EXTREEM LOAD ON WIRE</a:t>
            </a:r>
          </a:p>
          <a:p>
            <a:pPr lvl="1"/>
            <a:r>
              <a:rPr lang="en-US" sz="1500" dirty="0">
                <a:solidFill>
                  <a:schemeClr val="bg1"/>
                </a:solidFill>
              </a:rPr>
              <a:t>CENTER OF ANTENNA OVER HOUSE</a:t>
            </a:r>
          </a:p>
          <a:p>
            <a:r>
              <a:rPr lang="en-US" sz="1500" dirty="0">
                <a:solidFill>
                  <a:schemeClr val="bg1"/>
                </a:solidFill>
              </a:rPr>
              <a:t>CHOOSING THE RIGHT SUPPORT ROPE.  (THREE STAGES OF INSTALLING SUPPORT ROPE)</a:t>
            </a:r>
          </a:p>
          <a:p>
            <a:pPr lvl="2"/>
            <a:r>
              <a:rPr lang="en-US" sz="1500" dirty="0">
                <a:solidFill>
                  <a:schemeClr val="bg1"/>
                </a:solidFill>
              </a:rPr>
              <a:t>FIRST LINE 10-15 # MONOFILAMENT</a:t>
            </a:r>
          </a:p>
          <a:p>
            <a:pPr lvl="2"/>
            <a:r>
              <a:rPr lang="en-US" sz="1500" dirty="0">
                <a:solidFill>
                  <a:schemeClr val="bg1"/>
                </a:solidFill>
              </a:rPr>
              <a:t>MIDDLE LINE 1/16 TO 1/8 NYLON</a:t>
            </a:r>
          </a:p>
          <a:p>
            <a:pPr lvl="2"/>
            <a:r>
              <a:rPr lang="en-US" sz="1500" dirty="0">
                <a:solidFill>
                  <a:schemeClr val="bg1"/>
                </a:solidFill>
              </a:rPr>
              <a:t>ANTENNA SUPORT LINE</a:t>
            </a:r>
          </a:p>
          <a:p>
            <a:pPr lvl="2"/>
            <a:r>
              <a:rPr lang="en-US" sz="1500" dirty="0">
                <a:solidFill>
                  <a:schemeClr val="bg1"/>
                </a:solidFill>
              </a:rPr>
              <a:t>3/32 DACRON OR KEVIAR </a:t>
            </a:r>
          </a:p>
          <a:p>
            <a:pPr lvl="2"/>
            <a:r>
              <a:rPr lang="en-US" sz="1500" dirty="0">
                <a:solidFill>
                  <a:schemeClr val="bg1"/>
                </a:solidFill>
              </a:rPr>
              <a:t>3/16 OR 5/16 DACRON DEPENDING ON ANTENNA LENGTH</a:t>
            </a:r>
          </a:p>
          <a:p>
            <a:r>
              <a:rPr lang="en-US" sz="1500" dirty="0">
                <a:solidFill>
                  <a:schemeClr val="bg1"/>
                </a:solidFill>
              </a:rPr>
              <a:t>EXTERIOR STAND-OFF  SUPPORTS (KEEP AWAY FROM METAL STRUCTURES)</a:t>
            </a:r>
          </a:p>
          <a:p>
            <a:pPr marL="457200" lvl="1" indent="0">
              <a:buNone/>
            </a:pPr>
            <a:endParaRPr lang="en-US" sz="1500" dirty="0">
              <a:solidFill>
                <a:schemeClr val="bg1"/>
              </a:solidFill>
            </a:endParaRPr>
          </a:p>
        </p:txBody>
      </p:sp>
    </p:spTree>
    <p:extLst>
      <p:ext uri="{BB962C8B-B14F-4D97-AF65-F5344CB8AC3E}">
        <p14:creationId xmlns:p14="http://schemas.microsoft.com/office/powerpoint/2010/main" val="601801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11733-BFF9-F2AD-AF72-0FC0C66D3EB7}"/>
              </a:ext>
            </a:extLst>
          </p:cNvPr>
          <p:cNvSpPr>
            <a:spLocks noGrp="1"/>
          </p:cNvSpPr>
          <p:nvPr>
            <p:ph type="title"/>
          </p:nvPr>
        </p:nvSpPr>
        <p:spPr>
          <a:xfrm>
            <a:off x="640080" y="325369"/>
            <a:ext cx="4368602" cy="1956841"/>
          </a:xfrm>
        </p:spPr>
        <p:txBody>
          <a:bodyPr anchor="b">
            <a:normAutofit/>
          </a:bodyPr>
          <a:lstStyle/>
          <a:p>
            <a:r>
              <a:rPr lang="en-US" sz="3400"/>
              <a:t>TWO SUPPORT LINE DEPOLYMENT SYSTEMS</a:t>
            </a:r>
            <a:br>
              <a:rPr lang="en-US" sz="3400"/>
            </a:br>
            <a:r>
              <a:rPr lang="en-US" sz="3400"/>
              <a:t>USED BY THE AUTHER OVER SEVERAL YEARS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81D4EC-D3CB-C3D1-348A-F3782CF0433A}"/>
              </a:ext>
            </a:extLst>
          </p:cNvPr>
          <p:cNvSpPr>
            <a:spLocks noGrp="1"/>
          </p:cNvSpPr>
          <p:nvPr>
            <p:ph idx="1"/>
          </p:nvPr>
        </p:nvSpPr>
        <p:spPr>
          <a:xfrm>
            <a:off x="640080" y="2872899"/>
            <a:ext cx="4243589" cy="3320668"/>
          </a:xfrm>
        </p:spPr>
        <p:txBody>
          <a:bodyPr>
            <a:normAutofit/>
          </a:bodyPr>
          <a:lstStyle/>
          <a:p>
            <a:r>
              <a:rPr lang="en-US" sz="1700" dirty="0"/>
              <a:t>GETTING SUPPORT ROPE OVER THE TREE</a:t>
            </a:r>
          </a:p>
          <a:p>
            <a:pPr lvl="1"/>
            <a:r>
              <a:rPr lang="en-US" sz="1700" dirty="0"/>
              <a:t>AIR LUNCH SYSTEM </a:t>
            </a:r>
          </a:p>
          <a:p>
            <a:pPr lvl="2"/>
            <a:r>
              <a:rPr lang="en-US" sz="1700" dirty="0"/>
              <a:t>AIR BOSS LAUNCHER</a:t>
            </a:r>
          </a:p>
          <a:p>
            <a:pPr lvl="2"/>
            <a:r>
              <a:rPr lang="en-US" sz="1700" dirty="0"/>
              <a:t>GAME TRACKER AND COMPOUND BOW (DANGEROUS IN NEIGHBORHOODS)</a:t>
            </a:r>
          </a:p>
          <a:p>
            <a:r>
              <a:rPr lang="en-US" sz="1700" dirty="0"/>
              <a:t>CHOOSING TO USE  A PULLY SYSTEM OR ANT. WIRE DIRECTLY INTO THE TREE </a:t>
            </a:r>
          </a:p>
          <a:p>
            <a:pPr lvl="1"/>
            <a:r>
              <a:rPr lang="en-US" sz="1700" dirty="0"/>
              <a:t>A WAY TO GET THE ANTENNA DOWN FOR REPAIR . USE A “TAG LINE” ON INSULATOR</a:t>
            </a:r>
          </a:p>
          <a:p>
            <a:endParaRPr lang="en-US" sz="1700" dirty="0"/>
          </a:p>
          <a:p>
            <a:endParaRPr lang="en-US" sz="1700" dirty="0"/>
          </a:p>
        </p:txBody>
      </p:sp>
      <p:pic>
        <p:nvPicPr>
          <p:cNvPr id="7" name="Picture 6" descr="A picture containing tree, outdoor, plant&#10;&#10;Description automatically generated">
            <a:extLst>
              <a:ext uri="{FF2B5EF4-FFF2-40B4-BE49-F238E27FC236}">
                <a16:creationId xmlns:a16="http://schemas.microsoft.com/office/drawing/2014/main" id="{5541B721-E1BE-C87B-D199-273566C18C35}"/>
              </a:ext>
            </a:extLst>
          </p:cNvPr>
          <p:cNvPicPr>
            <a:picLocks noChangeAspect="1"/>
          </p:cNvPicPr>
          <p:nvPr/>
        </p:nvPicPr>
        <p:blipFill rotWithShape="1">
          <a:blip r:embed="rId3">
            <a:extLst>
              <a:ext uri="{28A0092B-C50C-407E-A947-70E740481C1C}">
                <a14:useLocalDpi xmlns:a14="http://schemas.microsoft.com/office/drawing/2010/main" val="0"/>
              </a:ext>
            </a:extLst>
          </a:blip>
          <a:srcRect l="16986" r="771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03977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032C-1D4E-12DF-C879-361C32FA72CC}"/>
              </a:ext>
            </a:extLst>
          </p:cNvPr>
          <p:cNvSpPr>
            <a:spLocks noGrp="1"/>
          </p:cNvSpPr>
          <p:nvPr>
            <p:ph type="title"/>
          </p:nvPr>
        </p:nvSpPr>
        <p:spPr>
          <a:xfrm>
            <a:off x="801098" y="1396289"/>
            <a:ext cx="5277333" cy="1325563"/>
          </a:xfrm>
        </p:spPr>
        <p:txBody>
          <a:bodyPr vert="horz" lIns="91440" tIns="45720" rIns="91440" bIns="45720" rtlCol="0" anchor="ctr">
            <a:normAutofit/>
          </a:bodyPr>
          <a:lstStyle/>
          <a:p>
            <a:r>
              <a:rPr lang="en-US" sz="4400" b="1" kern="1200">
                <a:solidFill>
                  <a:schemeClr val="tx1"/>
                </a:solidFill>
                <a:latin typeface="+mj-lt"/>
                <a:ea typeface="+mj-ea"/>
                <a:cs typeface="+mj-cs"/>
              </a:rPr>
              <a:t>LAUNCH SYSTEMS</a:t>
            </a:r>
          </a:p>
        </p:txBody>
      </p:sp>
      <p:sp>
        <p:nvSpPr>
          <p:cNvPr id="13" name="Freeform: Shape 12">
            <a:extLst>
              <a:ext uri="{FF2B5EF4-FFF2-40B4-BE49-F238E27FC236}">
                <a16:creationId xmlns:a16="http://schemas.microsoft.com/office/drawing/2014/main" id="{432691CC-4AB8-48AF-B822-EBF7F4E9E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picture containing grass, outdoor">
            <a:extLst>
              <a:ext uri="{FF2B5EF4-FFF2-40B4-BE49-F238E27FC236}">
                <a16:creationId xmlns:a16="http://schemas.microsoft.com/office/drawing/2014/main" id="{ED47630F-9AF7-95DA-2B22-0A9E996DAA2C}"/>
              </a:ext>
            </a:extLst>
          </p:cNvPr>
          <p:cNvPicPr>
            <a:picLocks noChangeAspect="1"/>
          </p:cNvPicPr>
          <p:nvPr/>
        </p:nvPicPr>
        <p:blipFill rotWithShape="1">
          <a:blip r:embed="rId3">
            <a:extLst>
              <a:ext uri="{28A0092B-C50C-407E-A947-70E740481C1C}">
                <a14:useLocalDpi xmlns:a14="http://schemas.microsoft.com/office/drawing/2010/main" val="0"/>
              </a:ext>
            </a:extLst>
          </a:blip>
          <a:srcRect t="17518" r="-4" b="7021"/>
          <a:stretch/>
        </p:blipFill>
        <p:spPr>
          <a:xfrm>
            <a:off x="6355999"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4" name="Text Placeholder 3">
            <a:extLst>
              <a:ext uri="{FF2B5EF4-FFF2-40B4-BE49-F238E27FC236}">
                <a16:creationId xmlns:a16="http://schemas.microsoft.com/office/drawing/2014/main" id="{C43F342F-2616-3F68-6147-D7F475DA119D}"/>
              </a:ext>
            </a:extLst>
          </p:cNvPr>
          <p:cNvSpPr>
            <a:spLocks noGrp="1"/>
          </p:cNvSpPr>
          <p:nvPr>
            <p:ph type="body" sz="half" idx="2"/>
          </p:nvPr>
        </p:nvSpPr>
        <p:spPr>
          <a:xfrm>
            <a:off x="805543" y="2871982"/>
            <a:ext cx="5272888" cy="3181684"/>
          </a:xfrm>
        </p:spPr>
        <p:txBody>
          <a:bodyPr vert="horz" lIns="91440" tIns="45720" rIns="91440" bIns="45720" rtlCol="0" anchor="t">
            <a:normAutofit/>
          </a:bodyPr>
          <a:lstStyle/>
          <a:p>
            <a:pPr marL="800100" lvl="1" indent="-228600">
              <a:buFont typeface="Arial" panose="020B0604020202020204" pitchFamily="34" charset="0"/>
              <a:buChar char="•"/>
            </a:pPr>
            <a:endParaRPr lang="en-US" sz="1800"/>
          </a:p>
          <a:p>
            <a:pPr marL="800100" lvl="1" indent="-228600">
              <a:buFont typeface="Arial" panose="020B0604020202020204" pitchFamily="34" charset="0"/>
              <a:buChar char="•"/>
            </a:pPr>
            <a:r>
              <a:rPr lang="en-US" sz="1800" b="1"/>
              <a:t>AIR LAUNCH SYSTEM </a:t>
            </a:r>
          </a:p>
          <a:p>
            <a:pPr marL="1257300" lvl="2" indent="-228600">
              <a:buFont typeface="Arial" panose="020B0604020202020204" pitchFamily="34" charset="0"/>
              <a:buChar char="•"/>
            </a:pPr>
            <a:r>
              <a:rPr lang="en-US" sz="1800"/>
              <a:t>AIR BOSS  LAUNCHER</a:t>
            </a:r>
          </a:p>
          <a:p>
            <a:pPr lvl="2" indent="-228600">
              <a:buFont typeface="Arial" panose="020B0604020202020204" pitchFamily="34" charset="0"/>
              <a:buChar char="•"/>
            </a:pPr>
            <a:endParaRPr lang="en-US" sz="1800"/>
          </a:p>
          <a:p>
            <a:pPr marL="800100" lvl="1" indent="-228600">
              <a:buFont typeface="Arial" panose="020B0604020202020204" pitchFamily="34" charset="0"/>
              <a:buChar char="•"/>
            </a:pPr>
            <a:r>
              <a:rPr lang="en-US" sz="1800" b="1"/>
              <a:t>GAME TRACKER AND COMPOUND BOW </a:t>
            </a:r>
            <a:r>
              <a:rPr lang="en-US" sz="1800"/>
              <a:t>(DANGEROUS IN NEIGHBORHOODS)</a:t>
            </a:r>
          </a:p>
          <a:p>
            <a:pPr indent="-228600">
              <a:buFont typeface="Arial" panose="020B0604020202020204" pitchFamily="34" charset="0"/>
              <a:buChar char="•"/>
            </a:pPr>
            <a:endParaRPr lang="en-US" sz="1800"/>
          </a:p>
        </p:txBody>
      </p:sp>
      <p:sp>
        <p:nvSpPr>
          <p:cNvPr id="15" name="Freeform: Shape 14">
            <a:extLst>
              <a:ext uri="{FF2B5EF4-FFF2-40B4-BE49-F238E27FC236}">
                <a16:creationId xmlns:a16="http://schemas.microsoft.com/office/drawing/2014/main" id="{D6A8E1B4-B839-4C58-B08A-F0B094580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outdoor, grass&#10;&#10;Description automatically generated">
            <a:extLst>
              <a:ext uri="{FF2B5EF4-FFF2-40B4-BE49-F238E27FC236}">
                <a16:creationId xmlns:a16="http://schemas.microsoft.com/office/drawing/2014/main" id="{82A80541-68C1-EA53-4E8B-3ACBBD569D9D}"/>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4808" b="-1"/>
          <a:stretch/>
        </p:blipFill>
        <p:spPr>
          <a:xfrm>
            <a:off x="7390912" y="3075259"/>
            <a:ext cx="4801088" cy="3782741"/>
          </a:xfrm>
          <a:custGeom>
            <a:avLst/>
            <a:gdLst/>
            <a:ahLst/>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Tree>
    <p:extLst>
      <p:ext uri="{BB962C8B-B14F-4D97-AF65-F5344CB8AC3E}">
        <p14:creationId xmlns:p14="http://schemas.microsoft.com/office/powerpoint/2010/main" val="138376342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1286</TotalTime>
  <Words>1169</Words>
  <Application>Microsoft Office PowerPoint</Application>
  <PresentationFormat>Widescreen</PresentationFormat>
  <Paragraphs>126</Paragraphs>
  <Slides>30</Slides>
  <Notes>30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Roboto</vt:lpstr>
      <vt:lpstr>Verdana</vt:lpstr>
      <vt:lpstr>Office Theme</vt:lpstr>
      <vt:lpstr>HIGH PERFORMANCE MULTI–BAND WIRE ANTENNA FOR A RESIDENTIAL LOT</vt:lpstr>
      <vt:lpstr>AVAILABLE RESOURCES ON LOT</vt:lpstr>
      <vt:lpstr>EARLY ANTENNNA INSTALLATIONS</vt:lpstr>
      <vt:lpstr>CONSIDERED USING A PAIR OF TRAPS BUT COUNTED IT OUT FOR SEVERAL REASONS </vt:lpstr>
      <vt:lpstr>CENTER FEED “ZEPP” ANTENNA A MULTI-BAND ANSWER </vt:lpstr>
      <vt:lpstr>FEED LINE CHOICE </vt:lpstr>
      <vt:lpstr>INSTALLING WIRE ANTENNAS “GETTING IT UP AND KEEPING IT UP”</vt:lpstr>
      <vt:lpstr>TWO SUPPORT LINE DEPOLYMENT SYSTEMS USED BY THE AUTHER OVER SEVERAL YEARS</vt:lpstr>
      <vt:lpstr>LAUNCH SYSTEMS</vt:lpstr>
      <vt:lpstr>PowerPoint Presentation</vt:lpstr>
      <vt:lpstr>ANTENNA WIRE AND FEED LINE CHOICES BUY THE BEST IF YOU WANT IT TO STAY UP</vt:lpstr>
      <vt:lpstr>LIGHTENING PROTECTION FOR LADDER LINE</vt:lpstr>
      <vt:lpstr>ROUTING LADDER LINE INTO THE RADIO ROOM</vt:lpstr>
      <vt:lpstr>ANTENNA PROPERTIES AND MATCJHING ISSUES</vt:lpstr>
      <vt:lpstr>PowerPoint Presentation</vt:lpstr>
      <vt:lpstr>PowerPoint Presentation</vt:lpstr>
      <vt:lpstr>SUMMARY ARRL, November QST 1996 </vt:lpstr>
      <vt:lpstr>Resource Credits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PERFORMANCE MULTI–BAND WIRE ANTENNA FOR A RESIDENTIAL LOT</dc:title>
  <dc:creator>rich jones</dc:creator>
  <cp:lastModifiedBy>rich jones</cp:lastModifiedBy>
  <cp:revision>26</cp:revision>
  <cp:lastPrinted>2023-02-16T15:51:26Z</cp:lastPrinted>
  <dcterms:created xsi:type="dcterms:W3CDTF">2023-02-05T22:08:08Z</dcterms:created>
  <dcterms:modified xsi:type="dcterms:W3CDTF">2023-02-16T15:55:29Z</dcterms:modified>
</cp:coreProperties>
</file>